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2" r:id="rId4"/>
  </p:sldMasterIdLst>
  <p:notesMasterIdLst>
    <p:notesMasterId r:id="rId39"/>
  </p:notesMasterIdLst>
  <p:handoutMasterIdLst>
    <p:handoutMasterId r:id="rId40"/>
  </p:handoutMasterIdLst>
  <p:sldIdLst>
    <p:sldId id="327" r:id="rId5"/>
    <p:sldId id="256" r:id="rId6"/>
    <p:sldId id="300" r:id="rId7"/>
    <p:sldId id="325" r:id="rId8"/>
    <p:sldId id="260" r:id="rId9"/>
    <p:sldId id="259" r:id="rId10"/>
    <p:sldId id="285" r:id="rId11"/>
    <p:sldId id="282" r:id="rId12"/>
    <p:sldId id="284" r:id="rId13"/>
    <p:sldId id="283" r:id="rId14"/>
    <p:sldId id="266" r:id="rId15"/>
    <p:sldId id="289" r:id="rId16"/>
    <p:sldId id="273" r:id="rId17"/>
    <p:sldId id="326" r:id="rId18"/>
    <p:sldId id="291" r:id="rId19"/>
    <p:sldId id="315" r:id="rId20"/>
    <p:sldId id="275" r:id="rId21"/>
    <p:sldId id="276" r:id="rId22"/>
    <p:sldId id="292" r:id="rId23"/>
    <p:sldId id="293" r:id="rId24"/>
    <p:sldId id="298" r:id="rId25"/>
    <p:sldId id="297" r:id="rId26"/>
    <p:sldId id="294" r:id="rId27"/>
    <p:sldId id="296" r:id="rId28"/>
    <p:sldId id="299" r:id="rId29"/>
    <p:sldId id="29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680B3"/>
    <a:srgbClr val="FF016E"/>
    <a:srgbClr val="2238DC"/>
    <a:srgbClr val="FF01FF"/>
    <a:srgbClr val="BC8F00"/>
    <a:srgbClr val="0066FF"/>
    <a:srgbClr val="3366CC"/>
    <a:srgbClr val="33CBC4"/>
    <a:srgbClr val="814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253E9C-E29A-4614-99A0-B54270F073EF}" v="26" dt="2022-03-20T18:48:32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5184" autoAdjust="0"/>
  </p:normalViewPr>
  <p:slideViewPr>
    <p:cSldViewPr snapToGrid="0">
      <p:cViewPr>
        <p:scale>
          <a:sx n="75" d="100"/>
          <a:sy n="75" d="100"/>
        </p:scale>
        <p:origin x="1962" y="75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111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B121454-572C-47B6-B0F1-7CFD7D08BD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E84DF8-A565-40B7-BDF9-E1BF332F6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02A17-7AE3-4B44-889C-4D77A0FC7177}" type="datetime1">
              <a:rPr lang="de-DE" smtClean="0"/>
              <a:t>06.04.2022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0F16EA-C7BA-4258-A82D-3014F168B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BFB372-C8D6-41CE-BCAE-07EF85FF4A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EAEA9-BE18-43B6-9C4D-24166BA94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84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0ACC-C7DD-445E-BC27-71FC31906D7B}" type="datetime1">
              <a:rPr lang="de-DE" smtClean="0"/>
              <a:pPr/>
              <a:t>06.04.2022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58B1-4874-4910-ABD7-F43F77031A03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21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857BE4C-67ED-423E-8DD6-5DEDC1A92D77}" type="datetime1">
              <a:rPr lang="en-US" noProof="0" smtClean="0"/>
              <a:t>4/6/2022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39805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F082B3A-C38C-4567-AED9-DEAE7B7D451A}" type="datetime1">
              <a:rPr lang="en-US" noProof="0" smtClean="0"/>
              <a:t>4/6/2022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53124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C31EF950-121E-4F5F-9A50-FED22A7C5BCC}" type="datetime1">
              <a:rPr lang="en-US" noProof="0" smtClean="0"/>
              <a:t>4/6/2022</a:t>
            </a:fld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6E661710-E06E-42FC-8C64-05F4AE0957BD}" type="datetime1">
              <a:rPr lang="en-US" noProof="0" smtClean="0"/>
              <a:t>4/6/2022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1" name="Bildplatzhalt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9A148FDD-E891-4933-BAB2-22AFF0E6B353}" type="datetime1">
              <a:rPr lang="en-US" noProof="0" smtClean="0"/>
              <a:t>4/6/2022</a:t>
            </a:fld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42F5-5C9F-4741-8F2F-F8C2E5CFC556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AA70BD4-D4B2-4F0B-878F-917636553D12}"/>
              </a:ext>
            </a:extLst>
          </p:cNvPr>
          <p:cNvSpPr txBox="1"/>
          <p:nvPr userDrawn="1"/>
        </p:nvSpPr>
        <p:spPr>
          <a:xfrm>
            <a:off x="11124682" y="623620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/34</a:t>
            </a:r>
          </a:p>
        </p:txBody>
      </p:sp>
    </p:spTree>
    <p:extLst>
      <p:ext uri="{BB962C8B-B14F-4D97-AF65-F5344CB8AC3E}">
        <p14:creationId xmlns:p14="http://schemas.microsoft.com/office/powerpoint/2010/main" val="3205833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A8836F5-D51B-475E-B6BA-29DE2E38D349}" type="datetime1">
              <a:rPr lang="en-US" noProof="0" smtClean="0"/>
              <a:t>4/6/2022</a:t>
            </a:fld>
            <a:endParaRPr lang="de-DE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56340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32469-E193-4258-A43D-1FAED9DE746E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1" name="Grafik 15">
            <a:extLst>
              <a:ext uri="{FF2B5EF4-FFF2-40B4-BE49-F238E27FC236}">
                <a16:creationId xmlns:a16="http://schemas.microsoft.com/office/drawing/2014/main" id="{FCACE63C-D77A-4F90-A05E-771211D3899A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D1EF6633-5B99-406E-811A-01A3E375B94B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4">
            <a:extLst>
              <a:ext uri="{FF2B5EF4-FFF2-40B4-BE49-F238E27FC236}">
                <a16:creationId xmlns:a16="http://schemas.microsoft.com/office/drawing/2014/main" id="{12DFD840-C2B1-4051-965F-7491D3C0DA27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6896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477C2CF-83DE-4E15-B57B-FBBC7B1AF5C0}" type="datetime1">
              <a:rPr lang="en-US" noProof="0" smtClean="0"/>
              <a:t>4/6/2022</a:t>
            </a:fld>
            <a:endParaRPr lang="de-DE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952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8139FD-1C09-47D4-A1D9-FE1E56EDE50B}" type="datetime1">
              <a:rPr lang="en-US" noProof="0" smtClean="0"/>
              <a:t>4/6/2022</a:t>
            </a:fld>
            <a:endParaRPr lang="de-DE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72917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081E07A-937E-48B8-AE57-A6A7DEE1C0EB}" type="datetime1">
              <a:rPr lang="en-US" noProof="0" smtClean="0"/>
              <a:t>4/6/2022</a:t>
            </a:fld>
            <a:endParaRPr lang="de-DE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32106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34DAD36-FB04-4060-A26C-8E1D0D0A61E3}" type="datetime1">
              <a:rPr lang="en-US" noProof="0" smtClean="0"/>
              <a:t>4/6/2022</a:t>
            </a:fld>
            <a:endParaRPr lang="de-DE" noProof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1585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4C846FA2-65D5-4B49-A57D-B3F1C3B81DDB}" type="datetime1">
              <a:rPr lang="en-US" noProof="0" smtClean="0"/>
              <a:t>4/6/2022</a:t>
            </a:fld>
            <a:endParaRPr lang="de-DE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07697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EDC3030A-D987-493C-9510-A1548E3F59F1}" type="datetime1">
              <a:rPr lang="en-US" noProof="0" smtClean="0"/>
              <a:t>4/6/2022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69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17" r:id="rId12"/>
    <p:sldLayoutId id="2147483710" r:id="rId13"/>
    <p:sldLayoutId id="2147483713" r:id="rId14"/>
    <p:sldLayoutId id="2147483714" r:id="rId15"/>
    <p:sldLayoutId id="2147483715" r:id="rId16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7.png"/><Relationship Id="rId3" Type="http://schemas.openxmlformats.org/officeDocument/2006/relationships/image" Target="../media/image41.png"/><Relationship Id="rId25" Type="http://schemas.openxmlformats.org/officeDocument/2006/relationships/image" Target="../media/image56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69.png"/><Relationship Id="rId5" Type="http://schemas.openxmlformats.org/officeDocument/2006/relationships/image" Target="../media/image43.png"/><Relationship Id="rId23" Type="http://schemas.openxmlformats.org/officeDocument/2006/relationships/image" Target="../media/image68.png"/><Relationship Id="rId28" Type="http://schemas.openxmlformats.org/officeDocument/2006/relationships/image" Target="../media/image59.png"/><Relationship Id="rId4" Type="http://schemas.openxmlformats.org/officeDocument/2006/relationships/image" Target="../media/image42.png"/><Relationship Id="rId27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57.png"/><Relationship Id="rId7" Type="http://schemas.openxmlformats.org/officeDocument/2006/relationships/image" Target="../media/image42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44.png"/><Relationship Id="rId15" Type="http://schemas.openxmlformats.org/officeDocument/2006/relationships/image" Target="../media/image59.png"/><Relationship Id="rId10" Type="http://schemas.openxmlformats.org/officeDocument/2006/relationships/image" Target="../media/image78.png"/><Relationship Id="rId9" Type="http://schemas.openxmlformats.org/officeDocument/2006/relationships/image" Target="../media/image77.png"/><Relationship Id="rId1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85.png"/><Relationship Id="rId7" Type="http://schemas.openxmlformats.org/officeDocument/2006/relationships/image" Target="../media/image116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5.png"/><Relationship Id="rId5" Type="http://schemas.openxmlformats.org/officeDocument/2006/relationships/image" Target="../media/image114.png"/><Relationship Id="rId10" Type="http://schemas.openxmlformats.org/officeDocument/2006/relationships/image" Target="../media/image84.png"/><Relationship Id="rId4" Type="http://schemas.openxmlformats.org/officeDocument/2006/relationships/image" Target="../media/image113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7" Type="http://schemas.openxmlformats.org/officeDocument/2006/relationships/image" Target="../media/image8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62.png"/><Relationship Id="rId5" Type="http://schemas.openxmlformats.org/officeDocument/2006/relationships/image" Target="../media/image86.png"/><Relationship Id="rId10" Type="http://schemas.openxmlformats.org/officeDocument/2006/relationships/image" Target="../media/image121.png"/><Relationship Id="rId4" Type="http://schemas.openxmlformats.org/officeDocument/2006/relationships/image" Target="../media/image124.png"/><Relationship Id="rId9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yann.lecun.com/exdb/publis/pdf/lecun-01a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49.png"/><Relationship Id="rId7" Type="http://schemas.openxmlformats.org/officeDocument/2006/relationships/image" Target="../media/image84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5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9.png"/><Relationship Id="rId2" Type="http://schemas.openxmlformats.org/officeDocument/2006/relationships/image" Target="../media/image1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5" Type="http://schemas.openxmlformats.org/officeDocument/2006/relationships/image" Target="../media/image17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181.png"/><Relationship Id="rId3" Type="http://schemas.openxmlformats.org/officeDocument/2006/relationships/image" Target="../media/image21.png"/><Relationship Id="rId21" Type="http://schemas.openxmlformats.org/officeDocument/2006/relationships/image" Target="../media/image6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170.png"/><Relationship Id="rId2" Type="http://schemas.openxmlformats.org/officeDocument/2006/relationships/image" Target="../media/image20.png"/><Relationship Id="rId16" Type="http://schemas.openxmlformats.org/officeDocument/2006/relationships/image" Target="../media/image150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64.png"/><Relationship Id="rId5" Type="http://schemas.openxmlformats.org/officeDocument/2006/relationships/image" Target="../media/image23.png"/><Relationship Id="rId15" Type="http://schemas.openxmlformats.org/officeDocument/2006/relationships/image" Target="../media/image55.png"/><Relationship Id="rId23" Type="http://schemas.openxmlformats.org/officeDocument/2006/relationships/image" Target="../media/image35.png"/><Relationship Id="rId10" Type="http://schemas.openxmlformats.org/officeDocument/2006/relationships/image" Target="../media/image28.png"/><Relationship Id="rId19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54.png"/><Relationship Id="rId22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C1896EED-DBEC-4812-A7A5-2B367BF06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568" y="1672893"/>
            <a:ext cx="3209544" cy="320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Google Translate (Bild: Google)">
            <a:extLst>
              <a:ext uri="{FF2B5EF4-FFF2-40B4-BE49-F238E27FC236}">
                <a16:creationId xmlns:a16="http://schemas.microsoft.com/office/drawing/2014/main" id="{83426B63-96CF-44E0-B3B1-9675BBD4A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7333" y="2070876"/>
            <a:ext cx="3209544" cy="241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2" name="Picture 8" descr="Ein Bild, das drinnen, Wand, Person enthält.&#10;&#10;Automatisch generierte Beschreibung">
            <a:extLst>
              <a:ext uri="{FF2B5EF4-FFF2-40B4-BE49-F238E27FC236}">
                <a16:creationId xmlns:a16="http://schemas.microsoft.com/office/drawing/2014/main" id="{2C1C5C02-BD89-4950-AD87-725E6386A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87" y="2374981"/>
            <a:ext cx="3209544" cy="180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128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308A35D-7010-4B29-A7C2-4DBF67F63998}"/>
              </a:ext>
            </a:extLst>
          </p:cNvPr>
          <p:cNvGrpSpPr/>
          <p:nvPr/>
        </p:nvGrpSpPr>
        <p:grpSpPr>
          <a:xfrm>
            <a:off x="1445008" y="1603487"/>
            <a:ext cx="4153701" cy="3068946"/>
            <a:chOff x="7830114" y="1722439"/>
            <a:chExt cx="4153701" cy="306894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/>
                <p:nvPr/>
              </p:nvSpPr>
              <p:spPr>
                <a:xfrm>
                  <a:off x="7947596" y="4012454"/>
                  <a:ext cx="3332066" cy="7789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p>
                              <m:sSupPr>
                                <m:ctrlP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i="1" dirty="0" smtClean="0">
                                        <a:solidFill>
                                          <a:srgbClr val="3680B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 dirty="0">
                                        <a:solidFill>
                                          <a:srgbClr val="3680B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i="1" dirty="0">
                                        <a:solidFill>
                                          <a:srgbClr val="3680B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 dirty="0">
                                        <a:solidFill>
                                          <a:srgbClr val="3680B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 dirty="0">
                                        <a:solidFill>
                                          <a:srgbClr val="3680B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596" y="4012454"/>
                  <a:ext cx="3332066" cy="7789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49D97A-A738-4DCC-B488-B8F7AE120C5A}"/>
                </a:ext>
              </a:extLst>
            </p:cNvPr>
            <p:cNvSpPr txBox="1"/>
            <p:nvPr/>
          </p:nvSpPr>
          <p:spPr>
            <a:xfrm>
              <a:off x="7830114" y="1722439"/>
              <a:ext cx="4153701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/>
                <a:t>Die Fehlerfunktion</a:t>
              </a:r>
            </a:p>
            <a:p>
              <a:endParaRPr lang="de-DE" dirty="0"/>
            </a:p>
            <a:p>
              <a:pPr marL="285750" indent="-285750">
                <a:buFontTx/>
                <a:buChar char="-"/>
              </a:pPr>
              <a:r>
                <a:rPr lang="de-DE" dirty="0"/>
                <a:t>Parameter von Model als Eingabe</a:t>
              </a:r>
            </a:p>
            <a:p>
              <a:pPr marL="285750" indent="-285750">
                <a:buFontTx/>
                <a:buChar char="-"/>
              </a:pPr>
              <a:r>
                <a:rPr lang="de-DE" dirty="0"/>
                <a:t>gibt </a:t>
              </a:r>
              <a:r>
                <a:rPr lang="de-DE" dirty="0" err="1"/>
                <a:t>durschnittliche</a:t>
              </a:r>
              <a:br>
                <a:rPr lang="de-DE" dirty="0"/>
              </a:br>
              <a:r>
                <a:rPr lang="de-DE" dirty="0"/>
                <a:t>Abweichung des Models von</a:t>
              </a:r>
              <a:br>
                <a:rPr lang="de-DE" dirty="0"/>
              </a:br>
              <a:r>
                <a:rPr lang="de-DE" dirty="0"/>
                <a:t>Wahrheitswerten zurück</a:t>
              </a:r>
            </a:p>
            <a:p>
              <a:pPr marL="285750" indent="-285750">
                <a:buFontTx/>
                <a:buChar char="-"/>
              </a:pPr>
              <a:endParaRPr lang="de-DE" dirty="0"/>
            </a:p>
            <a:p>
              <a:r>
                <a:rPr lang="de-DE" dirty="0"/>
                <a:t>Mean </a:t>
              </a:r>
              <a:r>
                <a:rPr lang="de-DE" dirty="0" err="1"/>
                <a:t>Squared</a:t>
              </a:r>
              <a:r>
                <a:rPr lang="de-DE" dirty="0"/>
                <a:t> Error Funktion:</a:t>
              </a:r>
            </a:p>
            <a:p>
              <a:endParaRPr lang="de-DE" dirty="0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FA81F3FD-85EB-4546-9094-597204DFC715}"/>
              </a:ext>
            </a:extLst>
          </p:cNvPr>
          <p:cNvSpPr txBox="1"/>
          <p:nvPr/>
        </p:nvSpPr>
        <p:spPr>
          <a:xfrm>
            <a:off x="6590276" y="1664033"/>
            <a:ext cx="38164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 um </a:t>
            </a:r>
            <a:br>
              <a:rPr lang="de-DE" dirty="0"/>
            </a:br>
            <a:r>
              <a:rPr lang="de-DE" dirty="0"/>
              <a:t>differenzierbare Funktion zu </a:t>
            </a:r>
            <a:br>
              <a:rPr lang="de-DE" dirty="0"/>
            </a:br>
            <a:r>
              <a:rPr lang="de-DE" dirty="0"/>
              <a:t>minimieren</a:t>
            </a:r>
          </a:p>
        </p:txBody>
      </p:sp>
      <p:sp>
        <p:nvSpPr>
          <p:cNvPr id="9" name="Titel 3">
            <a:extLst>
              <a:ext uri="{FF2B5EF4-FFF2-40B4-BE49-F238E27FC236}">
                <a16:creationId xmlns:a16="http://schemas.microsoft.com/office/drawing/2014/main" id="{44A7D791-6754-4852-8D38-A44EE96F3B98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ACCC5BB-E497-4055-9A00-BCC73E54E22A}"/>
              </a:ext>
            </a:extLst>
          </p:cNvPr>
          <p:cNvGrpSpPr/>
          <p:nvPr/>
        </p:nvGrpSpPr>
        <p:grpSpPr>
          <a:xfrm>
            <a:off x="1562490" y="4707286"/>
            <a:ext cx="3641740" cy="1951619"/>
            <a:chOff x="7242501" y="1593878"/>
            <a:chExt cx="3555537" cy="2310655"/>
          </a:xfrm>
        </p:grpSpPr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FBE00D0E-1108-499F-9170-898269D9C0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733" t="-2721" r="-3733" b="2721"/>
            <a:stretch/>
          </p:blipFill>
          <p:spPr bwMode="auto">
            <a:xfrm>
              <a:off x="7242501" y="1593878"/>
              <a:ext cx="3555537" cy="2310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4979AB4D-5B6C-4FD5-9AC7-1A767DC6A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9958" y="1690688"/>
              <a:ext cx="2772356" cy="20003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03B1B9CD-05F7-4F7E-92F4-27A088E9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10</a:t>
            </a:fld>
            <a:endParaRPr lang="de-DE" noProof="0" dirty="0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B24A8EE3-BC3D-4708-AC81-A4AD32DD6751}"/>
              </a:ext>
            </a:extLst>
          </p:cNvPr>
          <p:cNvCxnSpPr/>
          <p:nvPr/>
        </p:nvCxnSpPr>
        <p:spPr>
          <a:xfrm>
            <a:off x="2686050" y="5810250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7D45DED-9BDE-4B16-9426-0D3458FB0533}"/>
                  </a:ext>
                </a:extLst>
              </p:cNvPr>
              <p:cNvSpPr txBox="1"/>
              <p:nvPr/>
            </p:nvSpPr>
            <p:spPr>
              <a:xfrm>
                <a:off x="2012950" y="5774695"/>
                <a:ext cx="7503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5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105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05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sz="1050" dirty="0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7D45DED-9BDE-4B16-9426-0D3458FB0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950" y="5774695"/>
                <a:ext cx="750398" cy="261610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613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 3">
            <a:extLst>
              <a:ext uri="{FF2B5EF4-FFF2-40B4-BE49-F238E27FC236}">
                <a16:creationId xmlns:a16="http://schemas.microsoft.com/office/drawing/2014/main" id="{2DC718A6-781E-485D-A67E-C05EE8EDD63B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B798E351-77C5-41D0-8383-A095822F0F87}"/>
                  </a:ext>
                </a:extLst>
              </p:cNvPr>
              <p:cNvSpPr txBox="1"/>
              <p:nvPr/>
            </p:nvSpPr>
            <p:spPr>
              <a:xfrm>
                <a:off x="7953675" y="1759725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B798E351-77C5-41D0-8383-A095822F0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675" y="1759725"/>
                <a:ext cx="3315908" cy="778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1AD5E83-B376-4EC9-91C9-5EF00BE60B46}"/>
                  </a:ext>
                </a:extLst>
              </p:cNvPr>
              <p:cNvSpPr txBox="1"/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1AD5E83-B376-4EC9-91C9-5EF00BE60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feld 48">
            <a:extLst>
              <a:ext uri="{FF2B5EF4-FFF2-40B4-BE49-F238E27FC236}">
                <a16:creationId xmlns:a16="http://schemas.microsoft.com/office/drawing/2014/main" id="{64FE3006-37E6-45F8-BB6C-33400BDB25CE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A5A4EFA-BD92-43FB-BE7A-9DB8A1ADB325}"/>
              </a:ext>
            </a:extLst>
          </p:cNvPr>
          <p:cNvGrpSpPr/>
          <p:nvPr/>
        </p:nvGrpSpPr>
        <p:grpSpPr>
          <a:xfrm>
            <a:off x="3316920" y="2727186"/>
            <a:ext cx="4300792" cy="4112532"/>
            <a:chOff x="3316920" y="2727186"/>
            <a:chExt cx="4300792" cy="4112532"/>
          </a:xfrm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F7E04B89-39AB-49FB-86BD-F9D3B97C96CA}"/>
                </a:ext>
              </a:extLst>
            </p:cNvPr>
            <p:cNvGrpSpPr/>
            <p:nvPr/>
          </p:nvGrpSpPr>
          <p:grpSpPr>
            <a:xfrm>
              <a:off x="3316920" y="2727186"/>
              <a:ext cx="4300792" cy="4112532"/>
              <a:chOff x="1830829" y="2854392"/>
              <a:chExt cx="3058687" cy="3058687"/>
            </a:xfrm>
          </p:grpSpPr>
          <p:grpSp>
            <p:nvGrpSpPr>
              <p:cNvPr id="53" name="Gruppieren 52">
                <a:extLst>
                  <a:ext uri="{FF2B5EF4-FFF2-40B4-BE49-F238E27FC236}">
                    <a16:creationId xmlns:a16="http://schemas.microsoft.com/office/drawing/2014/main" id="{786337EF-680D-496C-8880-E99334DCBB9E}"/>
                  </a:ext>
                </a:extLst>
              </p:cNvPr>
              <p:cNvGrpSpPr/>
              <p:nvPr/>
            </p:nvGrpSpPr>
            <p:grpSpPr>
              <a:xfrm>
                <a:off x="1830829" y="2854392"/>
                <a:ext cx="3058687" cy="3058687"/>
                <a:chOff x="1576200" y="3244032"/>
                <a:chExt cx="3058687" cy="3058687"/>
              </a:xfrm>
            </p:grpSpPr>
            <p:grpSp>
              <p:nvGrpSpPr>
                <p:cNvPr id="55" name="Gruppieren 54">
                  <a:extLst>
                    <a:ext uri="{FF2B5EF4-FFF2-40B4-BE49-F238E27FC236}">
                      <a16:creationId xmlns:a16="http://schemas.microsoft.com/office/drawing/2014/main" id="{0C1BC9BD-B7E6-4E2D-AA33-7F6E9F78F9DC}"/>
                    </a:ext>
                  </a:extLst>
                </p:cNvPr>
                <p:cNvGrpSpPr/>
                <p:nvPr/>
              </p:nvGrpSpPr>
              <p:grpSpPr>
                <a:xfrm>
                  <a:off x="1576200" y="3244032"/>
                  <a:ext cx="3058687" cy="3058687"/>
                  <a:chOff x="1426227" y="3127851"/>
                  <a:chExt cx="3058687" cy="3058687"/>
                </a:xfrm>
              </p:grpSpPr>
              <p:grpSp>
                <p:nvGrpSpPr>
                  <p:cNvPr id="57" name="Gruppieren 56">
                    <a:extLst>
                      <a:ext uri="{FF2B5EF4-FFF2-40B4-BE49-F238E27FC236}">
                        <a16:creationId xmlns:a16="http://schemas.microsoft.com/office/drawing/2014/main" id="{FA8628F9-CC73-43F8-8CA6-32FF99AF4F7F}"/>
                      </a:ext>
                    </a:extLst>
                  </p:cNvPr>
                  <p:cNvGrpSpPr/>
                  <p:nvPr/>
                </p:nvGrpSpPr>
                <p:grpSpPr>
                  <a:xfrm>
                    <a:off x="1426227" y="3127851"/>
                    <a:ext cx="3058687" cy="3058687"/>
                    <a:chOff x="947572" y="2672086"/>
                    <a:chExt cx="3058687" cy="3058687"/>
                  </a:xfrm>
                </p:grpSpPr>
                <p:cxnSp>
                  <p:nvCxnSpPr>
                    <p:cNvPr id="61" name="Gerade Verbindung mit Pfeil 60">
                      <a:extLst>
                        <a:ext uri="{FF2B5EF4-FFF2-40B4-BE49-F238E27FC236}">
                          <a16:creationId xmlns:a16="http://schemas.microsoft.com/office/drawing/2014/main" id="{D50CD440-C3B6-4EB6-9D78-686C1CC981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263759" y="4865850"/>
                      <a:ext cx="201109" cy="192579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2" name="Gruppieren 61">
                      <a:extLst>
                        <a:ext uri="{FF2B5EF4-FFF2-40B4-BE49-F238E27FC236}">
                          <a16:creationId xmlns:a16="http://schemas.microsoft.com/office/drawing/2014/main" id="{C600AFB6-9F78-43DF-BE93-6E66390233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7572" y="2672086"/>
                      <a:ext cx="3058687" cy="3058687"/>
                      <a:chOff x="4254478" y="3130970"/>
                      <a:chExt cx="3058687" cy="3058687"/>
                    </a:xfrm>
                  </p:grpSpPr>
                  <p:pic>
                    <p:nvPicPr>
                      <p:cNvPr id="63" name="Grafik 62">
                        <a:extLst>
                          <a:ext uri="{FF2B5EF4-FFF2-40B4-BE49-F238E27FC236}">
                            <a16:creationId xmlns:a16="http://schemas.microsoft.com/office/drawing/2014/main" id="{F5379818-23B1-4D6D-B901-B941C995747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54478" y="3130970"/>
                        <a:ext cx="3058687" cy="3058687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64" name="Gerade Verbindung mit Pfeil 63">
                        <a:extLst>
                          <a:ext uri="{FF2B5EF4-FFF2-40B4-BE49-F238E27FC236}">
                            <a16:creationId xmlns:a16="http://schemas.microsoft.com/office/drawing/2014/main" id="{F64215CA-F5E3-4194-9EA5-15017E812AD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4621919" y="5196598"/>
                        <a:ext cx="46742" cy="20075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58" name="Textfeld 57">
                    <a:extLst>
                      <a:ext uri="{FF2B5EF4-FFF2-40B4-BE49-F238E27FC236}">
                        <a16:creationId xmlns:a16="http://schemas.microsoft.com/office/drawing/2014/main" id="{A8B76A31-B2F0-47C3-A9CC-4FB29CB6BAE3}"/>
                      </a:ext>
                    </a:extLst>
                  </p:cNvPr>
                  <p:cNvSpPr txBox="1"/>
                  <p:nvPr/>
                </p:nvSpPr>
                <p:spPr>
                  <a:xfrm>
                    <a:off x="3976061" y="5309638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b</a:t>
                    </a:r>
                    <a:endParaRPr lang="de-DE" baseline="-25000" dirty="0"/>
                  </a:p>
                </p:txBody>
              </p:sp>
              <p:sp>
                <p:nvSpPr>
                  <p:cNvPr id="59" name="Textfeld 58">
                    <a:extLst>
                      <a:ext uri="{FF2B5EF4-FFF2-40B4-BE49-F238E27FC236}">
                        <a16:creationId xmlns:a16="http://schemas.microsoft.com/office/drawing/2014/main" id="{B2746F5F-3F63-4EFB-8A35-3F5ABDC0B00E}"/>
                      </a:ext>
                    </a:extLst>
                  </p:cNvPr>
                  <p:cNvSpPr txBox="1"/>
                  <p:nvPr/>
                </p:nvSpPr>
                <p:spPr>
                  <a:xfrm>
                    <a:off x="1699025" y="5260169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a</a:t>
                    </a:r>
                    <a:endParaRPr lang="de-DE" baseline="-25000" dirty="0"/>
                  </a:p>
                </p:txBody>
              </p:sp>
              <p:sp>
                <p:nvSpPr>
                  <p:cNvPr id="60" name="Textfeld 59">
                    <a:extLst>
                      <a:ext uri="{FF2B5EF4-FFF2-40B4-BE49-F238E27FC236}">
                        <a16:creationId xmlns:a16="http://schemas.microsoft.com/office/drawing/2014/main" id="{B663A6E2-7262-46EF-92AA-8ED4E36C2F93}"/>
                      </a:ext>
                    </a:extLst>
                  </p:cNvPr>
                  <p:cNvSpPr txBox="1"/>
                  <p:nvPr/>
                </p:nvSpPr>
                <p:spPr>
                  <a:xfrm>
                    <a:off x="2898886" y="3127851"/>
                    <a:ext cx="150238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L</a:t>
                    </a:r>
                    <a:endParaRPr lang="de-DE" baseline="-25000" dirty="0"/>
                  </a:p>
                </p:txBody>
              </p:sp>
            </p:grpSp>
            <p:cxnSp>
              <p:nvCxnSpPr>
                <p:cNvPr id="56" name="Gerade Verbindung mit Pfeil 55">
                  <a:extLst>
                    <a:ext uri="{FF2B5EF4-FFF2-40B4-BE49-F238E27FC236}">
                      <a16:creationId xmlns:a16="http://schemas.microsoft.com/office/drawing/2014/main" id="{4615EBFF-2937-48B8-9405-67DB897673D9}"/>
                    </a:ext>
                  </a:extLst>
                </p:cNvPr>
                <p:cNvCxnSpPr/>
                <p:nvPr/>
              </p:nvCxnSpPr>
              <p:spPr>
                <a:xfrm flipV="1">
                  <a:off x="3150125" y="3514724"/>
                  <a:ext cx="0" cy="889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EEB0BDCE-347F-48E6-91A6-56843A681F0F}"/>
                  </a:ext>
                </a:extLst>
              </p:cNvPr>
              <p:cNvSpPr txBox="1"/>
              <p:nvPr/>
            </p:nvSpPr>
            <p:spPr>
              <a:xfrm>
                <a:off x="3042707" y="5343523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x P</a:t>
                </a:r>
              </a:p>
            </p:txBody>
          </p:sp>
        </p:grp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B854D2F4-9B36-486A-A458-BE69EC0A36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4627" y="5833319"/>
              <a:ext cx="286857" cy="38794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64455CC9-1B0A-40E6-BD6C-F32107CE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5607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/>
              <p:nvPr/>
            </p:nvSpPr>
            <p:spPr>
              <a:xfrm>
                <a:off x="2601612" y="4475997"/>
                <a:ext cx="2775440" cy="393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612" y="4475997"/>
                <a:ext cx="2775440" cy="393441"/>
              </a:xfrm>
              <a:prstGeom prst="rect">
                <a:avLst/>
              </a:prstGeom>
              <a:blipFill>
                <a:blip r:embed="rId2"/>
                <a:stretch>
                  <a:fillRect l="-1978" t="-112308" b="-18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/>
              <p:nvPr/>
            </p:nvSpPr>
            <p:spPr>
              <a:xfrm>
                <a:off x="2601612" y="4979573"/>
                <a:ext cx="3346172" cy="391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d>
                              <m:dPr>
                                <m:ctrlPr>
                                  <a:rPr lang="de-DE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612" y="4979573"/>
                <a:ext cx="3346172" cy="391839"/>
              </a:xfrm>
              <a:prstGeom prst="rect">
                <a:avLst/>
              </a:prstGeom>
              <a:blipFill>
                <a:blip r:embed="rId3"/>
                <a:stretch>
                  <a:fillRect l="-1639" t="-115625" b="-1906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/>
              <p:nvPr/>
            </p:nvSpPr>
            <p:spPr>
              <a:xfrm>
                <a:off x="2648604" y="3438820"/>
                <a:ext cx="1812932" cy="506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604" y="3438820"/>
                <a:ext cx="1812932" cy="506164"/>
              </a:xfrm>
              <a:prstGeom prst="rect">
                <a:avLst/>
              </a:prstGeom>
              <a:blipFill>
                <a:blip r:embed="rId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11B490C-FE71-46FB-8997-7339CF55582B}"/>
                  </a:ext>
                </a:extLst>
              </p:cNvPr>
              <p:cNvSpPr txBox="1"/>
              <p:nvPr/>
            </p:nvSpPr>
            <p:spPr>
              <a:xfrm>
                <a:off x="7304599" y="2324233"/>
                <a:ext cx="2193842" cy="133042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11B490C-FE71-46FB-8997-7339CF55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599" y="2324233"/>
                <a:ext cx="2193842" cy="1330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25BAD1-FF6D-456E-82D0-4BCFBE1B7A96}"/>
                  </a:ext>
                </a:extLst>
              </p:cNvPr>
              <p:cNvSpPr txBox="1"/>
              <p:nvPr/>
            </p:nvSpPr>
            <p:spPr>
              <a:xfrm>
                <a:off x="1573432" y="2506749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25BAD1-FF6D-456E-82D0-4BCFBE1B7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432" y="2506749"/>
                <a:ext cx="2487526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feld 38">
            <a:extLst>
              <a:ext uri="{FF2B5EF4-FFF2-40B4-BE49-F238E27FC236}">
                <a16:creationId xmlns:a16="http://schemas.microsoft.com/office/drawing/2014/main" id="{141960B2-792C-4156-8A68-FBF20DD831D4}"/>
              </a:ext>
            </a:extLst>
          </p:cNvPr>
          <p:cNvSpPr txBox="1"/>
          <p:nvPr/>
        </p:nvSpPr>
        <p:spPr>
          <a:xfrm>
            <a:off x="946615" y="798552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66872E1B-3175-4320-A305-AC358FFFA16A}"/>
                  </a:ext>
                </a:extLst>
              </p:cNvPr>
              <p:cNvSpPr txBox="1"/>
              <p:nvPr/>
            </p:nvSpPr>
            <p:spPr>
              <a:xfrm>
                <a:off x="3786905" y="2321511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66872E1B-3175-4320-A305-AC358FFFA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905" y="2321511"/>
                <a:ext cx="3315908" cy="7789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itel 3">
            <a:extLst>
              <a:ext uri="{FF2B5EF4-FFF2-40B4-BE49-F238E27FC236}">
                <a16:creationId xmlns:a16="http://schemas.microsoft.com/office/drawing/2014/main" id="{59450BCE-5383-4266-A8F4-525C1DBF26C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FFACD3D-C9D3-4F04-B0C3-1FAC514FE3B4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D36B98C-6D4D-485D-8063-9956B99D9DEC}"/>
              </a:ext>
            </a:extLst>
          </p:cNvPr>
          <p:cNvGrpSpPr/>
          <p:nvPr/>
        </p:nvGrpSpPr>
        <p:grpSpPr>
          <a:xfrm>
            <a:off x="7274346" y="4672717"/>
            <a:ext cx="2083997" cy="1330429"/>
            <a:chOff x="8660778" y="4373502"/>
            <a:chExt cx="2902718" cy="1832757"/>
          </a:xfrm>
          <a:solidFill>
            <a:schemeClr val="bg1"/>
          </a:solidFill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1DCD70B3-1D93-4A90-8F20-C4183A6F5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60778" y="4373502"/>
              <a:ext cx="2902718" cy="1832757"/>
            </a:xfrm>
            <a:prstGeom prst="rect">
              <a:avLst/>
            </a:prstGeom>
            <a:grpFill/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31E9ABAC-40FA-4515-9BD7-E4E2E27CD7AB}"/>
                </a:ext>
              </a:extLst>
            </p:cNvPr>
            <p:cNvSpPr txBox="1"/>
            <p:nvPr/>
          </p:nvSpPr>
          <p:spPr>
            <a:xfrm>
              <a:off x="9984397" y="5602654"/>
              <a:ext cx="809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 P</a:t>
              </a:r>
            </a:p>
          </p:txBody>
        </p:sp>
      </p:grp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22265B7E-EA71-4E8C-B2BA-1BE614D6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0145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FA3E302-8C5E-4F90-8885-DEC56AC7312D}"/>
              </a:ext>
            </a:extLst>
          </p:cNvPr>
          <p:cNvSpPr/>
          <p:nvPr/>
        </p:nvSpPr>
        <p:spPr>
          <a:xfrm>
            <a:off x="2714139" y="3911621"/>
            <a:ext cx="211282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/>
              <p:nvPr/>
            </p:nvSpPr>
            <p:spPr>
              <a:xfrm>
                <a:off x="6018112" y="1848055"/>
                <a:ext cx="2781312" cy="5175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112" y="1848055"/>
                <a:ext cx="2781312" cy="517578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/>
              <p:nvPr/>
            </p:nvSpPr>
            <p:spPr>
              <a:xfrm>
                <a:off x="2187638" y="4882198"/>
                <a:ext cx="4150423" cy="445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b="0" i="1" baseline="-250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i="1" baseline="-25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638" y="4882198"/>
                <a:ext cx="4150423" cy="445315"/>
              </a:xfrm>
              <a:prstGeom prst="rect">
                <a:avLst/>
              </a:prstGeom>
              <a:blipFill>
                <a:blip r:embed="rId3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/>
              <p:nvPr/>
            </p:nvSpPr>
            <p:spPr>
              <a:xfrm>
                <a:off x="2287694" y="1861592"/>
                <a:ext cx="3411831" cy="692305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d>
                            <m:d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sz="16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6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600" dirty="0"/>
              </a:p>
            </p:txBody>
          </p:sp>
        </mc:Choice>
        <mc:Fallback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694" y="1861592"/>
                <a:ext cx="3411831" cy="6923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3B0A5F6-2D8C-4415-BF74-7AC44AE9BC41}"/>
                  </a:ext>
                </a:extLst>
              </p:cNvPr>
              <p:cNvSpPr txBox="1"/>
              <p:nvPr/>
            </p:nvSpPr>
            <p:spPr>
              <a:xfrm>
                <a:off x="1826613" y="5449811"/>
                <a:ext cx="6173338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b="0" i="1" baseline="-250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)(1−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3B0A5F6-2D8C-4415-BF74-7AC44AE9B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613" y="5449811"/>
                <a:ext cx="6173338" cy="7770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/>
              <p:nvPr/>
            </p:nvSpPr>
            <p:spPr>
              <a:xfrm>
                <a:off x="3461598" y="4423285"/>
                <a:ext cx="617901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598" y="4423285"/>
                <a:ext cx="617901" cy="3808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17">
            <a:extLst>
              <a:ext uri="{FF2B5EF4-FFF2-40B4-BE49-F238E27FC236}">
                <a16:creationId xmlns:a16="http://schemas.microsoft.com/office/drawing/2014/main" id="{F351CEC4-6FD1-4FEE-B5A3-70BDE165814E}"/>
              </a:ext>
            </a:extLst>
          </p:cNvPr>
          <p:cNvSpPr/>
          <p:nvPr/>
        </p:nvSpPr>
        <p:spPr>
          <a:xfrm>
            <a:off x="2595541" y="3101420"/>
            <a:ext cx="1594215" cy="68227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/>
              <p:nvPr/>
            </p:nvSpPr>
            <p:spPr>
              <a:xfrm>
                <a:off x="3114403" y="2741781"/>
                <a:ext cx="55649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403" y="2741781"/>
                <a:ext cx="556490" cy="3808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CD54C286-4ECF-4F6B-A689-58AD1275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13</a:t>
            </a:fld>
            <a:endParaRPr lang="de-DE" noProof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50BF3F7-C4D4-4F59-91FB-05D22FBC5813}"/>
              </a:ext>
            </a:extLst>
          </p:cNvPr>
          <p:cNvGrpSpPr/>
          <p:nvPr/>
        </p:nvGrpSpPr>
        <p:grpSpPr>
          <a:xfrm>
            <a:off x="2087213" y="3101420"/>
            <a:ext cx="9660471" cy="1517918"/>
            <a:chOff x="1348441" y="4484644"/>
            <a:chExt cx="9660471" cy="1517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BFAC10DF-8B4D-4FD4-9D8F-7699A15CB2F8}"/>
                    </a:ext>
                  </a:extLst>
                </p:cNvPr>
                <p:cNvSpPr txBox="1"/>
                <p:nvPr/>
              </p:nvSpPr>
              <p:spPr>
                <a:xfrm>
                  <a:off x="6327914" y="4527027"/>
                  <a:ext cx="1460656" cy="5934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BFAC10DF-8B4D-4FD4-9D8F-7699A15CB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7914" y="4527027"/>
                  <a:ext cx="1460656" cy="593496"/>
                </a:xfrm>
                <a:prstGeom prst="rect">
                  <a:avLst/>
                </a:prstGeom>
                <a:blipFill>
                  <a:blip r:embed="rId25"/>
                  <a:stretch>
                    <a:fillRect b="-103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279FB78A-72C8-4FCE-8564-A3F1B68B3F2C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5019285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279FB78A-72C8-4FCE-8564-A3F1B68B3F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5019285" cy="679289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D2274351-65A4-45E7-A149-ACFC4ED7B793}"/>
                    </a:ext>
                  </a:extLst>
                </p:cNvPr>
                <p:cNvSpPr txBox="1"/>
                <p:nvPr/>
              </p:nvSpPr>
              <p:spPr>
                <a:xfrm>
                  <a:off x="1348441" y="5185287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D2274351-65A4-45E7-A149-ACFC4ED7B7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8441" y="5185287"/>
                  <a:ext cx="9660471" cy="81727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95CA2BA7-DEEE-40C1-A7FC-30CF3937E01F}"/>
                    </a:ext>
                  </a:extLst>
                </p:cNvPr>
                <p:cNvSpPr txBox="1"/>
                <p:nvPr/>
              </p:nvSpPr>
              <p:spPr>
                <a:xfrm>
                  <a:off x="8199469" y="538794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95CA2BA7-DEEE-40C1-A7FC-30CF3937E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9469" y="5387946"/>
                  <a:ext cx="1345689" cy="345351"/>
                </a:xfrm>
                <a:prstGeom prst="rect">
                  <a:avLst/>
                </a:prstGeom>
                <a:blipFill>
                  <a:blip r:embed="rId28"/>
                  <a:stretch>
                    <a:fillRect l="-3620" t="-1754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64525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FA3E302-8C5E-4F90-8885-DEC56AC7312D}"/>
              </a:ext>
            </a:extLst>
          </p:cNvPr>
          <p:cNvSpPr/>
          <p:nvPr/>
        </p:nvSpPr>
        <p:spPr>
          <a:xfrm>
            <a:off x="2714139" y="3911621"/>
            <a:ext cx="2112821" cy="59127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/>
              <p:nvPr/>
            </p:nvSpPr>
            <p:spPr>
              <a:xfrm>
                <a:off x="6018112" y="1848055"/>
                <a:ext cx="2781312" cy="55419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112" y="1848055"/>
                <a:ext cx="2781312" cy="554191"/>
              </a:xfrm>
              <a:prstGeom prst="rect">
                <a:avLst/>
              </a:prstGeom>
              <a:blipFill>
                <a:blip r:embed="rId6"/>
                <a:stretch>
                  <a:fillRect b="-5208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/>
              <p:nvPr/>
            </p:nvSpPr>
            <p:spPr>
              <a:xfrm>
                <a:off x="2287694" y="1861592"/>
                <a:ext cx="3411831" cy="692305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d>
                            <m:d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sz="16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6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600" dirty="0"/>
              </a:p>
            </p:txBody>
          </p:sp>
        </mc:Choice>
        <mc:Fallback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694" y="1861592"/>
                <a:ext cx="3411831" cy="6923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/>
              <p:nvPr/>
            </p:nvSpPr>
            <p:spPr>
              <a:xfrm>
                <a:off x="3461598" y="4423285"/>
                <a:ext cx="617901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598" y="4423285"/>
                <a:ext cx="617901" cy="3808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17">
            <a:extLst>
              <a:ext uri="{FF2B5EF4-FFF2-40B4-BE49-F238E27FC236}">
                <a16:creationId xmlns:a16="http://schemas.microsoft.com/office/drawing/2014/main" id="{F351CEC4-6FD1-4FEE-B5A3-70BDE165814E}"/>
              </a:ext>
            </a:extLst>
          </p:cNvPr>
          <p:cNvSpPr/>
          <p:nvPr/>
        </p:nvSpPr>
        <p:spPr>
          <a:xfrm>
            <a:off x="2595541" y="3101420"/>
            <a:ext cx="1594215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/>
              <p:nvPr/>
            </p:nvSpPr>
            <p:spPr>
              <a:xfrm>
                <a:off x="3114403" y="2741781"/>
                <a:ext cx="55649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403" y="2741781"/>
                <a:ext cx="556490" cy="3808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E9E6560-A98A-4A21-BD0C-8C0EBBEE6C4D}"/>
                  </a:ext>
                </a:extLst>
              </p:cNvPr>
              <p:cNvSpPr txBox="1"/>
              <p:nvPr/>
            </p:nvSpPr>
            <p:spPr>
              <a:xfrm>
                <a:off x="2113401" y="5085969"/>
                <a:ext cx="4156928" cy="568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E9E6560-A98A-4A21-BD0C-8C0EBBEE6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401" y="5085969"/>
                <a:ext cx="4156928" cy="5680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CFFA045-3446-4E25-A286-75C568CE118F}"/>
                  </a:ext>
                </a:extLst>
              </p:cNvPr>
              <p:cNvSpPr txBox="1"/>
              <p:nvPr/>
            </p:nvSpPr>
            <p:spPr>
              <a:xfrm>
                <a:off x="2113401" y="5654010"/>
                <a:ext cx="8016839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))∗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)(1−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)∗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𝑙𝑘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4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400" i="1" baseline="-2500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  <m:d>
                                            <m:dPr>
                                              <m:ctrlP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CFFA045-3446-4E25-A286-75C568CE1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401" y="5654010"/>
                <a:ext cx="8016839" cy="7770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B01E2B51-8119-4A24-9685-84328EDD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14</a:t>
            </a:fld>
            <a:endParaRPr lang="de-DE" noProof="0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98C5FCE8-6481-4363-8A37-ED5A1D4BE380}"/>
              </a:ext>
            </a:extLst>
          </p:cNvPr>
          <p:cNvGrpSpPr/>
          <p:nvPr/>
        </p:nvGrpSpPr>
        <p:grpSpPr>
          <a:xfrm>
            <a:off x="2087213" y="3101420"/>
            <a:ext cx="9660471" cy="1517918"/>
            <a:chOff x="1348441" y="4484644"/>
            <a:chExt cx="9660471" cy="1517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52FBE8D7-F9D6-46F6-B638-3E7026D7E376}"/>
                    </a:ext>
                  </a:extLst>
                </p:cNvPr>
                <p:cNvSpPr txBox="1"/>
                <p:nvPr/>
              </p:nvSpPr>
              <p:spPr>
                <a:xfrm>
                  <a:off x="6327914" y="4527027"/>
                  <a:ext cx="1460656" cy="5934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52FBE8D7-F9D6-46F6-B638-3E7026D7E3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7914" y="4527027"/>
                  <a:ext cx="1460656" cy="593496"/>
                </a:xfrm>
                <a:prstGeom prst="rect">
                  <a:avLst/>
                </a:prstGeom>
                <a:blipFill>
                  <a:blip r:embed="rId12"/>
                  <a:stretch>
                    <a:fillRect b="-103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CE303B1D-EB0D-4E19-A4BF-E0F08B098EFE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5019285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CE303B1D-EB0D-4E19-A4BF-E0F08B098E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5019285" cy="67928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5A7F8A50-FF2D-44C2-8523-CB7387B38498}"/>
                    </a:ext>
                  </a:extLst>
                </p:cNvPr>
                <p:cNvSpPr txBox="1"/>
                <p:nvPr/>
              </p:nvSpPr>
              <p:spPr>
                <a:xfrm>
                  <a:off x="1348441" y="5185287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5A7F8A50-FF2D-44C2-8523-CB7387B384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8441" y="5185287"/>
                  <a:ext cx="9660471" cy="81727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6C50433C-C9BD-44DC-82E3-DA64C033B867}"/>
                    </a:ext>
                  </a:extLst>
                </p:cNvPr>
                <p:cNvSpPr txBox="1"/>
                <p:nvPr/>
              </p:nvSpPr>
              <p:spPr>
                <a:xfrm>
                  <a:off x="8199469" y="538794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6C50433C-C9BD-44DC-82E3-DA64C033B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9469" y="5387946"/>
                  <a:ext cx="1345689" cy="345351"/>
                </a:xfrm>
                <a:prstGeom prst="rect">
                  <a:avLst/>
                </a:prstGeom>
                <a:blipFill>
                  <a:blip r:embed="rId15"/>
                  <a:stretch>
                    <a:fillRect l="-3620" t="-1754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90096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/>
              <p:nvPr/>
            </p:nvSpPr>
            <p:spPr>
              <a:xfrm>
                <a:off x="958643" y="5526650"/>
                <a:ext cx="611923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b="0" i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b="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643" y="5526650"/>
                <a:ext cx="611923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/>
              <p:nvPr/>
            </p:nvSpPr>
            <p:spPr>
              <a:xfrm>
                <a:off x="292256" y="5099617"/>
                <a:ext cx="290998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56" y="5099617"/>
                <a:ext cx="2909987" cy="738664"/>
              </a:xfrm>
              <a:prstGeom prst="rect">
                <a:avLst/>
              </a:prstGeom>
              <a:blipFill>
                <a:blip r:embed="rId5"/>
                <a:stretch>
                  <a:fillRect l="-629" t="-16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81E00AFA-C77D-4846-BAE0-A3ECD3F59E4E}"/>
              </a:ext>
            </a:extLst>
          </p:cNvPr>
          <p:cNvSpPr txBox="1"/>
          <p:nvPr/>
        </p:nvSpPr>
        <p:spPr>
          <a:xfrm>
            <a:off x="153386" y="4773360"/>
            <a:ext cx="2834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pro Trainingsiteration: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895F68BB-C701-41A4-8A2D-1F4585BE56F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342DA5-CE51-4F3B-B4B1-5B792F8EE925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D60478A-CA58-4393-8527-18F20ADB0712}"/>
              </a:ext>
            </a:extLst>
          </p:cNvPr>
          <p:cNvGrpSpPr/>
          <p:nvPr/>
        </p:nvGrpSpPr>
        <p:grpSpPr>
          <a:xfrm>
            <a:off x="146088" y="2357753"/>
            <a:ext cx="5417197" cy="1526722"/>
            <a:chOff x="1376074" y="4484644"/>
            <a:chExt cx="5417197" cy="1526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266CF6C3-9FAB-4246-89EE-F4DBFFAD1B9E}"/>
                    </a:ext>
                  </a:extLst>
                </p:cNvPr>
                <p:cNvSpPr txBox="1"/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266CF6C3-9FAB-4246-89EE-F4DBFFAD1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C71BA97-C138-4CC3-9361-9D4F49DD603E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C71BA97-C138-4CC3-9361-9D4F49DD6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87C5FEA-DC71-40C9-9954-2232C2BE6677}"/>
                    </a:ext>
                  </a:extLst>
                </p:cNvPr>
                <p:cNvSpPr txBox="1"/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87C5FEA-DC71-40C9-9954-2232C2BE6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7661FC47-26C5-43D0-884A-8E0A9B0B4818}"/>
                    </a:ext>
                  </a:extLst>
                </p:cNvPr>
                <p:cNvSpPr txBox="1"/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7661FC47-26C5-43D0-884A-8E0A9B0B4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blipFill>
                  <a:blip r:embed="rId10"/>
                  <a:stretch>
                    <a:fillRect l="-2632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99F4E-4E1F-4DA9-9A3F-9571D6B38D85}"/>
                  </a:ext>
                </a:extLst>
              </p:cNvPr>
              <p:cNvSpPr txBox="1"/>
              <p:nvPr/>
            </p:nvSpPr>
            <p:spPr>
              <a:xfrm>
                <a:off x="6176210" y="3217439"/>
                <a:ext cx="2460399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sz="12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de-DE" sz="1200" dirty="0"/>
                  <a:t> (Wahrheitswert)</a:t>
                </a:r>
              </a:p>
            </p:txBody>
          </p:sp>
        </mc:Choice>
        <mc:Fallback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99F4E-4E1F-4DA9-9A3F-9571D6B38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217439"/>
                <a:ext cx="2460399" cy="284693"/>
              </a:xfrm>
              <a:prstGeom prst="rect">
                <a:avLst/>
              </a:prstGeom>
              <a:blipFill>
                <a:blip r:embed="rId11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1508424-B4F9-45D2-B42F-BBB05A3DAD99}"/>
                  </a:ext>
                </a:extLst>
              </p:cNvPr>
              <p:cNvSpPr txBox="1"/>
              <p:nvPr/>
            </p:nvSpPr>
            <p:spPr>
              <a:xfrm>
                <a:off x="6176210" y="3436335"/>
                <a:ext cx="1626451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sz="12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de-DE" sz="1200" dirty="0"/>
                  <a:t> (Wahrheitswert)</a:t>
                </a:r>
              </a:p>
            </p:txBody>
          </p:sp>
        </mc:Choice>
        <mc:Fallback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1508424-B4F9-45D2-B42F-BBB05A3DA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436335"/>
                <a:ext cx="1626451" cy="284693"/>
              </a:xfrm>
              <a:prstGeom prst="rect">
                <a:avLst/>
              </a:prstGeom>
              <a:blipFill>
                <a:blip r:embed="rId12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D1AA54F-7E9C-43AF-80F2-F2BC10605AC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5705450" y="3359786"/>
            <a:ext cx="470760" cy="1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A3F0DAF-2F77-4826-A49A-F9295343EAF9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5705450" y="3560076"/>
            <a:ext cx="470760" cy="1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9984895A-024C-4653-915C-9342B2165538}"/>
              </a:ext>
            </a:extLst>
          </p:cNvPr>
          <p:cNvCxnSpPr/>
          <p:nvPr/>
        </p:nvCxnSpPr>
        <p:spPr>
          <a:xfrm>
            <a:off x="958643" y="3217439"/>
            <a:ext cx="2029001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6F3589E-0216-4E7E-9BAA-03E6D6686839}"/>
              </a:ext>
            </a:extLst>
          </p:cNvPr>
          <p:cNvCxnSpPr>
            <a:cxnSpLocks/>
          </p:cNvCxnSpPr>
          <p:nvPr/>
        </p:nvCxnSpPr>
        <p:spPr>
          <a:xfrm flipH="1">
            <a:off x="914925" y="3238814"/>
            <a:ext cx="3485" cy="4740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4E93382E-753E-492C-AB5A-5F61ECF77B64}"/>
                  </a:ext>
                </a:extLst>
              </p:cNvPr>
              <p:cNvSpPr/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4E93382E-753E-492C-AB5A-5F61ECF77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blipFill>
                <a:blip r:embed="rId13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BA5A7FD4-2B27-443B-B293-31F6490D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15</a:t>
            </a:fld>
            <a:endParaRPr lang="de-DE" noProof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732FEF5-A90C-4A9B-88B1-12CA8C159DBE}"/>
              </a:ext>
            </a:extLst>
          </p:cNvPr>
          <p:cNvSpPr txBox="1"/>
          <p:nvPr/>
        </p:nvSpPr>
        <p:spPr>
          <a:xfrm>
            <a:off x="146088" y="4476425"/>
            <a:ext cx="283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Optimierung Parameter 2. Schicht</a:t>
            </a:r>
          </a:p>
        </p:txBody>
      </p:sp>
    </p:spTree>
    <p:extLst>
      <p:ext uri="{BB962C8B-B14F-4D97-AF65-F5344CB8AC3E}">
        <p14:creationId xmlns:p14="http://schemas.microsoft.com/office/powerpoint/2010/main" val="4107283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/>
              <p:nvPr/>
            </p:nvSpPr>
            <p:spPr>
              <a:xfrm>
                <a:off x="1200908" y="5618992"/>
                <a:ext cx="9978188" cy="6303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1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10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))∗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(3)(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de-DE" sz="110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1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𝑥𝑗</m:t>
                          </m:r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908" y="5618992"/>
                <a:ext cx="9978188" cy="6303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/>
              <p:nvPr/>
            </p:nvSpPr>
            <p:spPr>
              <a:xfrm>
                <a:off x="235386" y="5015119"/>
                <a:ext cx="290998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r>
                  <a:rPr lang="de-DE" sz="1400" dirty="0">
                    <a:solidFill>
                      <a:srgbClr val="00B050"/>
                    </a:solidFill>
                  </a:rPr>
                  <a:t>           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for</a:t>
                </a:r>
                <a:r>
                  <a:rPr lang="de-DE" sz="14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86" y="5015119"/>
                <a:ext cx="2909987" cy="954107"/>
              </a:xfrm>
              <a:prstGeom prst="rect">
                <a:avLst/>
              </a:prstGeom>
              <a:blipFill>
                <a:blip r:embed="rId4"/>
                <a:stretch>
                  <a:fillRect l="-629" t="-12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el 3">
            <a:extLst>
              <a:ext uri="{FF2B5EF4-FFF2-40B4-BE49-F238E27FC236}">
                <a16:creationId xmlns:a16="http://schemas.microsoft.com/office/drawing/2014/main" id="{895F68BB-C701-41A4-8A2D-1F4585BE56F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342DA5-CE51-4F3B-B4B1-5B792F8EE925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3D9F906F-8C6B-4354-9E3C-2D384AA82FAE}"/>
              </a:ext>
            </a:extLst>
          </p:cNvPr>
          <p:cNvGrpSpPr/>
          <p:nvPr/>
        </p:nvGrpSpPr>
        <p:grpSpPr>
          <a:xfrm>
            <a:off x="146088" y="2357753"/>
            <a:ext cx="5417197" cy="1526722"/>
            <a:chOff x="1376074" y="4484644"/>
            <a:chExt cx="5417197" cy="1526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591E8674-ECCC-4F8D-90E5-2CB7840CF460}"/>
                    </a:ext>
                  </a:extLst>
                </p:cNvPr>
                <p:cNvSpPr txBox="1"/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591E8674-ECCC-4F8D-90E5-2CB7840CF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A4867EA5-9C44-476F-9A7A-420CB7DF4339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A4867EA5-9C44-476F-9A7A-420CB7DF4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3D4221-AFA7-4F1A-B2A6-68D5AAD7648D}"/>
                    </a:ext>
                  </a:extLst>
                </p:cNvPr>
                <p:cNvSpPr txBox="1"/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3D4221-AFA7-4F1A-B2A6-68D5AAD76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DAC0A1B9-273A-4058-BC06-2D9AADF2D94F}"/>
                    </a:ext>
                  </a:extLst>
                </p:cNvPr>
                <p:cNvSpPr txBox="1"/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DAC0A1B9-273A-4058-BC06-2D9AADF2D9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2632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09FB4EFE-E3BD-4B30-91DA-E4C277BD4386}"/>
                  </a:ext>
                </a:extLst>
              </p:cNvPr>
              <p:cNvSpPr txBox="1"/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09FB4EFE-E3BD-4B30-91DA-E4C277BD4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6D4F889-5E62-4666-A6FA-AB7F05AD15BE}"/>
                  </a:ext>
                </a:extLst>
              </p:cNvPr>
              <p:cNvSpPr txBox="1"/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6D4F889-5E62-4666-A6FA-AB7F05AD1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0C8F95F9-DBA9-4610-BADB-1BB9E74B3975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5705450" y="3359786"/>
            <a:ext cx="470760" cy="1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03D61187-17E3-475C-B6D3-BC7C518737B1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5705450" y="3560076"/>
            <a:ext cx="470760" cy="1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B3A9941-03B0-44F3-888C-04B2F763D380}"/>
              </a:ext>
            </a:extLst>
          </p:cNvPr>
          <p:cNvCxnSpPr>
            <a:cxnSpLocks/>
          </p:cNvCxnSpPr>
          <p:nvPr/>
        </p:nvCxnSpPr>
        <p:spPr>
          <a:xfrm>
            <a:off x="796522" y="2356632"/>
            <a:ext cx="1466844" cy="112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D14A924-D690-4D3F-A246-AA69C1ABB795}"/>
              </a:ext>
            </a:extLst>
          </p:cNvPr>
          <p:cNvCxnSpPr>
            <a:cxnSpLocks/>
          </p:cNvCxnSpPr>
          <p:nvPr/>
        </p:nvCxnSpPr>
        <p:spPr>
          <a:xfrm>
            <a:off x="756289" y="2378007"/>
            <a:ext cx="0" cy="58545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E870107C-1FC7-4028-8B54-4946A5075DA4}"/>
                  </a:ext>
                </a:extLst>
              </p:cNvPr>
              <p:cNvSpPr/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E870107C-1FC7-4028-8B54-4946A5075D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blipFill>
                <a:blip r:embed="rId11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5D242D7-E641-4B65-8F8B-0141A35C7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16</a:t>
            </a:fld>
            <a:endParaRPr lang="de-DE" noProof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4BC6830-671F-4B37-A054-96B1E72F1DA0}"/>
              </a:ext>
            </a:extLst>
          </p:cNvPr>
          <p:cNvCxnSpPr>
            <a:cxnSpLocks/>
          </p:cNvCxnSpPr>
          <p:nvPr/>
        </p:nvCxnSpPr>
        <p:spPr>
          <a:xfrm flipH="1">
            <a:off x="914925" y="3238814"/>
            <a:ext cx="3485" cy="4740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40A4F641-7272-47DF-B3E9-4F8603606754}"/>
              </a:ext>
            </a:extLst>
          </p:cNvPr>
          <p:cNvSpPr txBox="1"/>
          <p:nvPr/>
        </p:nvSpPr>
        <p:spPr>
          <a:xfrm>
            <a:off x="146088" y="4394948"/>
            <a:ext cx="283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Optimierung Parameter 2. Schicht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90C5408-9870-401B-BD64-6D599F087D54}"/>
              </a:ext>
            </a:extLst>
          </p:cNvPr>
          <p:cNvSpPr txBox="1"/>
          <p:nvPr/>
        </p:nvSpPr>
        <p:spPr>
          <a:xfrm>
            <a:off x="153386" y="4773360"/>
            <a:ext cx="2834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pro Trainingsiteration:</a:t>
            </a:r>
          </a:p>
        </p:txBody>
      </p:sp>
    </p:spTree>
    <p:extLst>
      <p:ext uri="{BB962C8B-B14F-4D97-AF65-F5344CB8AC3E}">
        <p14:creationId xmlns:p14="http://schemas.microsoft.com/office/powerpoint/2010/main" val="3777954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1102837" y="2265255"/>
            <a:ext cx="557728" cy="2781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F0369401-CF96-4752-B82D-0D7A01675899}"/>
              </a:ext>
            </a:extLst>
          </p:cNvPr>
          <p:cNvSpPr/>
          <p:nvPr/>
        </p:nvSpPr>
        <p:spPr>
          <a:xfrm>
            <a:off x="2121567" y="2268343"/>
            <a:ext cx="557728" cy="2781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660565" y="3655849"/>
            <a:ext cx="295249" cy="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DD197D39-6209-4953-AC68-70AB4E8421B0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2679295" y="3658937"/>
            <a:ext cx="883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98D7F8EB-889B-4B4E-B88C-0E630A3A2E0A}"/>
              </a:ext>
            </a:extLst>
          </p:cNvPr>
          <p:cNvGrpSpPr/>
          <p:nvPr/>
        </p:nvGrpSpPr>
        <p:grpSpPr>
          <a:xfrm>
            <a:off x="936515" y="5143042"/>
            <a:ext cx="1882891" cy="927925"/>
            <a:chOff x="-8381167" y="5658416"/>
            <a:chExt cx="14244220" cy="927925"/>
          </a:xfrm>
        </p:grpSpPr>
        <p:sp>
          <p:nvSpPr>
            <p:cNvPr id="108" name="Geschweifte Klammer links 107">
              <a:extLst>
                <a:ext uri="{FF2B5EF4-FFF2-40B4-BE49-F238E27FC236}">
                  <a16:creationId xmlns:a16="http://schemas.microsoft.com/office/drawing/2014/main" id="{A80B284D-22AE-4AAE-BC57-BCC6A09AFAE0}"/>
                </a:ext>
              </a:extLst>
            </p:cNvPr>
            <p:cNvSpPr/>
            <p:nvPr/>
          </p:nvSpPr>
          <p:spPr>
            <a:xfrm rot="16200000">
              <a:off x="-1545761" y="-1176990"/>
              <a:ext cx="573408" cy="142442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4D7FB46D-7379-4DCC-A8AA-87E7617DD4B4}"/>
                </a:ext>
              </a:extLst>
            </p:cNvPr>
            <p:cNvSpPr txBox="1"/>
            <p:nvPr/>
          </p:nvSpPr>
          <p:spPr>
            <a:xfrm>
              <a:off x="-7254666" y="6278564"/>
              <a:ext cx="113774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faltende Schichten</a:t>
              </a:r>
            </a:p>
          </p:txBody>
        </p:sp>
      </p:grpSp>
      <p:sp>
        <p:nvSpPr>
          <p:cNvPr id="160" name="Titel 3">
            <a:extLst>
              <a:ext uri="{FF2B5EF4-FFF2-40B4-BE49-F238E27FC236}">
                <a16:creationId xmlns:a16="http://schemas.microsoft.com/office/drawing/2014/main" id="{5B55BD53-8C23-43AD-80F8-2431EB4F947D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Ein faltendes neuronales Netz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FDDF535-5014-4CEE-BA0F-0659362FF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17</a:t>
            </a:fld>
            <a:endParaRPr lang="de-DE" noProof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825C61-68B5-4E23-B9E6-80640FFEE097}"/>
              </a:ext>
            </a:extLst>
          </p:cNvPr>
          <p:cNvSpPr txBox="1"/>
          <p:nvPr/>
        </p:nvSpPr>
        <p:spPr>
          <a:xfrm>
            <a:off x="945314" y="1347013"/>
            <a:ext cx="988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Publikation: Gradient </a:t>
            </a:r>
            <a:r>
              <a:rPr lang="de-DE" dirty="0" err="1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Based</a:t>
            </a:r>
            <a:r>
              <a:rPr lang="de-DE" dirty="0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Learning Applied </a:t>
            </a:r>
            <a:r>
              <a:rPr lang="de-DE" dirty="0" err="1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lang="de-DE" dirty="0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dirty="0" err="1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</a:t>
            </a:r>
            <a:r>
              <a:rPr lang="de-DE" dirty="0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Recognition (1998, Yann </a:t>
            </a:r>
            <a:r>
              <a:rPr lang="de-DE" dirty="0" err="1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LeCun</a:t>
            </a:r>
            <a:r>
              <a:rPr lang="de-DE" dirty="0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et al.)</a:t>
            </a:r>
            <a:endParaRPr lang="de-DE" dirty="0">
              <a:solidFill>
                <a:srgbClr val="0066F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A0F7261-AA86-4BF7-8069-8FBF00618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359" y="2735209"/>
            <a:ext cx="8066051" cy="246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5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3530851" y="1720744"/>
            <a:ext cx="7500130" cy="38902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</p:cNvCxnSpPr>
          <p:nvPr/>
        </p:nvCxnSpPr>
        <p:spPr>
          <a:xfrm>
            <a:off x="11153869" y="3344924"/>
            <a:ext cx="715913" cy="1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D306AB1-3B4D-4CDA-B123-E04947E6C96B}"/>
              </a:ext>
            </a:extLst>
          </p:cNvPr>
          <p:cNvCxnSpPr>
            <a:cxnSpLocks/>
          </p:cNvCxnSpPr>
          <p:nvPr/>
        </p:nvCxnSpPr>
        <p:spPr>
          <a:xfrm>
            <a:off x="3127602" y="2896939"/>
            <a:ext cx="364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1C2150-9246-4953-B919-315A1C84D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89" y="1709441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>
            <a:extLst>
              <a:ext uri="{FF2B5EF4-FFF2-40B4-BE49-F238E27FC236}">
                <a16:creationId xmlns:a16="http://schemas.microsoft.com/office/drawing/2014/main" id="{FEDCFC5C-069C-4261-91B9-8646F5402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72" y="1995200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D6426623-4951-4C7C-B5B2-F8C7AFCD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80959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 Shot 2016-07-24 at 11.25.24 PM">
            <a:extLst>
              <a:ext uri="{FF2B5EF4-FFF2-40B4-BE49-F238E27FC236}">
                <a16:creationId xmlns:a16="http://schemas.microsoft.com/office/drawing/2014/main" id="{3D0E4D77-AD2A-4A4B-BA6E-EAD6435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228" y="4858034"/>
            <a:ext cx="70485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volution_schematic">
            <a:extLst>
              <a:ext uri="{FF2B5EF4-FFF2-40B4-BE49-F238E27FC236}">
                <a16:creationId xmlns:a16="http://schemas.microsoft.com/office/drawing/2014/main" id="{D402325D-F816-49C1-927F-D0D56A23F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600" y="2032593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Convolution_schematic">
            <a:extLst>
              <a:ext uri="{FF2B5EF4-FFF2-40B4-BE49-F238E27FC236}">
                <a16:creationId xmlns:a16="http://schemas.microsoft.com/office/drawing/2014/main" id="{310FC9CB-B8C1-42DC-BDE2-25C167F57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600" y="2935648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6" descr="Convolution_schematic">
            <a:extLst>
              <a:ext uri="{FF2B5EF4-FFF2-40B4-BE49-F238E27FC236}">
                <a16:creationId xmlns:a16="http://schemas.microsoft.com/office/drawing/2014/main" id="{FA724EE3-7007-493E-BC61-726C0C2F5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599" y="3838703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3642B46-89FB-47E7-9A20-091EE623C428}"/>
              </a:ext>
            </a:extLst>
          </p:cNvPr>
          <p:cNvCxnSpPr>
            <a:cxnSpLocks/>
            <a:stCxn id="1030" idx="3"/>
          </p:cNvCxnSpPr>
          <p:nvPr/>
        </p:nvCxnSpPr>
        <p:spPr>
          <a:xfrm>
            <a:off x="5275741" y="2443379"/>
            <a:ext cx="238127" cy="74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C762D978-CD6E-4BC8-A4B8-A6207865D131}"/>
              </a:ext>
            </a:extLst>
          </p:cNvPr>
          <p:cNvCxnSpPr>
            <a:cxnSpLocks/>
            <a:stCxn id="115" idx="3"/>
          </p:cNvCxnSpPr>
          <p:nvPr/>
        </p:nvCxnSpPr>
        <p:spPr>
          <a:xfrm>
            <a:off x="5275741" y="3346434"/>
            <a:ext cx="238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E3CE966F-1AB7-4065-B8FF-F69BABD9D983}"/>
              </a:ext>
            </a:extLst>
          </p:cNvPr>
          <p:cNvCxnSpPr>
            <a:cxnSpLocks/>
            <a:stCxn id="116" idx="3"/>
          </p:cNvCxnSpPr>
          <p:nvPr/>
        </p:nvCxnSpPr>
        <p:spPr>
          <a:xfrm flipV="1">
            <a:off x="5275740" y="3506656"/>
            <a:ext cx="238128" cy="74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/>
              <p:nvPr/>
            </p:nvSpPr>
            <p:spPr>
              <a:xfrm>
                <a:off x="5594337" y="3122622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37" y="3122622"/>
                <a:ext cx="886817" cy="447623"/>
              </a:xfrm>
              <a:prstGeom prst="rect">
                <a:avLst/>
              </a:prstGeom>
              <a:blipFill>
                <a:blip r:embed="rId5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/>
              <p:nvPr/>
            </p:nvSpPr>
            <p:spPr>
              <a:xfrm>
                <a:off x="6889639" y="3112992"/>
                <a:ext cx="1219151" cy="616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de-DE" sz="1100" dirty="0"/>
              </a:p>
              <a:p>
                <a:endParaRPr lang="de-DE" sz="1100" dirty="0"/>
              </a:p>
            </p:txBody>
          </p:sp>
        </mc:Choice>
        <mc:Fallback xmlns="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639" y="3112992"/>
                <a:ext cx="1219151" cy="616900"/>
              </a:xfrm>
              <a:prstGeom prst="rect">
                <a:avLst/>
              </a:prstGeom>
              <a:blipFill>
                <a:blip r:embed="rId6"/>
                <a:stretch>
                  <a:fillRect l="-2000" t="-9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/>
              <p:nvPr/>
            </p:nvSpPr>
            <p:spPr>
              <a:xfrm>
                <a:off x="8591537" y="3122621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537" y="3122621"/>
                <a:ext cx="886817" cy="447623"/>
              </a:xfrm>
              <a:prstGeom prst="rect">
                <a:avLst/>
              </a:prstGeom>
              <a:blipFill>
                <a:blip r:embed="rId7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hteck 54">
            <a:extLst>
              <a:ext uri="{FF2B5EF4-FFF2-40B4-BE49-F238E27FC236}">
                <a16:creationId xmlns:a16="http://schemas.microsoft.com/office/drawing/2014/main" id="{29817DBF-E2E3-4A25-99DA-82F3B4637937}"/>
              </a:ext>
            </a:extLst>
          </p:cNvPr>
          <p:cNvSpPr/>
          <p:nvPr/>
        </p:nvSpPr>
        <p:spPr>
          <a:xfrm>
            <a:off x="8663292" y="3103170"/>
            <a:ext cx="477223" cy="352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3551A173-F174-4B65-9004-70931668BE30}"/>
              </a:ext>
            </a:extLst>
          </p:cNvPr>
          <p:cNvSpPr/>
          <p:nvPr/>
        </p:nvSpPr>
        <p:spPr>
          <a:xfrm>
            <a:off x="8974007" y="3109916"/>
            <a:ext cx="437092" cy="3115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F1CB1D5-CCEF-435C-811E-468E45FDAAA5}"/>
              </a:ext>
            </a:extLst>
          </p:cNvPr>
          <p:cNvSpPr/>
          <p:nvPr/>
        </p:nvSpPr>
        <p:spPr>
          <a:xfrm>
            <a:off x="8691514" y="3269442"/>
            <a:ext cx="411947" cy="3115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53273529-F0B3-4C4B-9CFC-CE8352F8B077}"/>
              </a:ext>
            </a:extLst>
          </p:cNvPr>
          <p:cNvSpPr/>
          <p:nvPr/>
        </p:nvSpPr>
        <p:spPr>
          <a:xfrm>
            <a:off x="8933876" y="3250358"/>
            <a:ext cx="477223" cy="3524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/>
              <p:nvPr/>
            </p:nvSpPr>
            <p:spPr>
              <a:xfrm>
                <a:off x="9960783" y="3142657"/>
                <a:ext cx="976549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783" y="3142657"/>
                <a:ext cx="976549" cy="460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7" name="Gerader Verbinder 1026">
            <a:extLst>
              <a:ext uri="{FF2B5EF4-FFF2-40B4-BE49-F238E27FC236}">
                <a16:creationId xmlns:a16="http://schemas.microsoft.com/office/drawing/2014/main" id="{2A4BB062-B787-44CC-BEFD-B2B4CC79BDFB}"/>
              </a:ext>
            </a:extLst>
          </p:cNvPr>
          <p:cNvCxnSpPr>
            <a:cxnSpLocks/>
          </p:cNvCxnSpPr>
          <p:nvPr/>
        </p:nvCxnSpPr>
        <p:spPr>
          <a:xfrm>
            <a:off x="6708619" y="1720744"/>
            <a:ext cx="0" cy="3890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705A99DB-C2DE-4E79-A7AE-588447F6242F}"/>
              </a:ext>
            </a:extLst>
          </p:cNvPr>
          <p:cNvCxnSpPr>
            <a:cxnSpLocks/>
          </p:cNvCxnSpPr>
          <p:nvPr/>
        </p:nvCxnSpPr>
        <p:spPr>
          <a:xfrm>
            <a:off x="8418220" y="1733757"/>
            <a:ext cx="0" cy="3891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feld 1028">
            <a:extLst>
              <a:ext uri="{FF2B5EF4-FFF2-40B4-BE49-F238E27FC236}">
                <a16:creationId xmlns:a16="http://schemas.microsoft.com/office/drawing/2014/main" id="{17D368C1-80F0-42D5-8A02-3719B080697A}"/>
              </a:ext>
            </a:extLst>
          </p:cNvPr>
          <p:cNvSpPr txBox="1"/>
          <p:nvPr/>
        </p:nvSpPr>
        <p:spPr>
          <a:xfrm>
            <a:off x="8509269" y="4860289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Max-Pooling</a:t>
            </a:r>
            <a:endParaRPr lang="de-DE" sz="1200" dirty="0"/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9D0D898-606E-42A7-A70D-BE1258146630}"/>
              </a:ext>
            </a:extLst>
          </p:cNvPr>
          <p:cNvSpPr txBox="1"/>
          <p:nvPr/>
        </p:nvSpPr>
        <p:spPr>
          <a:xfrm>
            <a:off x="8509268" y="5115022"/>
            <a:ext cx="191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Durchschnitt-Pooling</a:t>
            </a:r>
            <a:endParaRPr lang="de-DE" sz="1200" dirty="0"/>
          </a:p>
        </p:txBody>
      </p: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4004E2C9-B525-4F9B-AAB9-3CA9D90FD812}"/>
              </a:ext>
            </a:extLst>
          </p:cNvPr>
          <p:cNvGrpSpPr/>
          <p:nvPr/>
        </p:nvGrpSpPr>
        <p:grpSpPr>
          <a:xfrm>
            <a:off x="3619499" y="5771218"/>
            <a:ext cx="3372348" cy="1039246"/>
            <a:chOff x="1643793" y="5893795"/>
            <a:chExt cx="4856336" cy="1039246"/>
          </a:xfrm>
        </p:grpSpPr>
        <p:sp>
          <p:nvSpPr>
            <p:cNvPr id="143" name="Geschweifte Klammer links 142">
              <a:extLst>
                <a:ext uri="{FF2B5EF4-FFF2-40B4-BE49-F238E27FC236}">
                  <a16:creationId xmlns:a16="http://schemas.microsoft.com/office/drawing/2014/main" id="{DBB90E66-C39E-4440-9F60-A7CC8916A936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4" name="Textfeld 143">
              <a:extLst>
                <a:ext uri="{FF2B5EF4-FFF2-40B4-BE49-F238E27FC236}">
                  <a16:creationId xmlns:a16="http://schemas.microsoft.com/office/drawing/2014/main" id="{C9A718FC-2040-4D3C-8ADB-CDA245EE6D20}"/>
                </a:ext>
              </a:extLst>
            </p:cNvPr>
            <p:cNvSpPr txBox="1"/>
            <p:nvPr/>
          </p:nvSpPr>
          <p:spPr>
            <a:xfrm>
              <a:off x="1643793" y="6194377"/>
              <a:ext cx="48563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Faltungs-Schritt (</a:t>
              </a:r>
              <a:r>
                <a:rPr lang="de-DE" sz="1400" dirty="0" err="1"/>
                <a:t>Convolution</a:t>
              </a:r>
              <a:r>
                <a:rPr lang="de-DE" sz="1400" dirty="0"/>
                <a:t>)</a:t>
              </a:r>
              <a:br>
                <a:rPr lang="de-DE" sz="1400" dirty="0"/>
              </a:br>
              <a:br>
                <a:rPr lang="de-DE" sz="1400" dirty="0"/>
              </a:br>
              <a:r>
                <a:rPr lang="de-DE" sz="1400" dirty="0">
                  <a:sym typeface="Wingdings" panose="05000000000000000000" pitchFamily="2" charset="2"/>
                </a:rPr>
                <a:t> spezifische Pixelbeziehungen erkennen</a:t>
              </a:r>
              <a:endParaRPr lang="de-DE" sz="1400" dirty="0"/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F4A6F51E-F6B4-40D0-BFFB-3BC9958D674F}"/>
              </a:ext>
            </a:extLst>
          </p:cNvPr>
          <p:cNvGrpSpPr/>
          <p:nvPr/>
        </p:nvGrpSpPr>
        <p:grpSpPr>
          <a:xfrm>
            <a:off x="6702109" y="5780947"/>
            <a:ext cx="1943161" cy="615508"/>
            <a:chOff x="1427889" y="5893795"/>
            <a:chExt cx="5330880" cy="615508"/>
          </a:xfrm>
        </p:grpSpPr>
        <p:sp>
          <p:nvSpPr>
            <p:cNvPr id="146" name="Geschweifte Klammer links 145">
              <a:extLst>
                <a:ext uri="{FF2B5EF4-FFF2-40B4-BE49-F238E27FC236}">
                  <a16:creationId xmlns:a16="http://schemas.microsoft.com/office/drawing/2014/main" id="{35F9494B-43AC-4F1D-8A5D-956C0A65BD6B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B31F18A5-6189-437E-B4D9-CD5E13205D57}"/>
                </a:ext>
              </a:extLst>
            </p:cNvPr>
            <p:cNvSpPr txBox="1"/>
            <p:nvPr/>
          </p:nvSpPr>
          <p:spPr>
            <a:xfrm>
              <a:off x="1427889" y="6201526"/>
              <a:ext cx="5330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Aktivierungsfunktion</a:t>
              </a:r>
            </a:p>
          </p:txBody>
        </p:sp>
      </p:grp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03CDB9AB-27C5-4C14-98FD-9A5DF07DF0F7}"/>
              </a:ext>
            </a:extLst>
          </p:cNvPr>
          <p:cNvGrpSpPr/>
          <p:nvPr/>
        </p:nvGrpSpPr>
        <p:grpSpPr>
          <a:xfrm>
            <a:off x="8516435" y="5811687"/>
            <a:ext cx="2446297" cy="1056816"/>
            <a:chOff x="1643793" y="5893795"/>
            <a:chExt cx="4346154" cy="1056816"/>
          </a:xfrm>
        </p:grpSpPr>
        <p:sp>
          <p:nvSpPr>
            <p:cNvPr id="149" name="Geschweifte Klammer links 148">
              <a:extLst>
                <a:ext uri="{FF2B5EF4-FFF2-40B4-BE49-F238E27FC236}">
                  <a16:creationId xmlns:a16="http://schemas.microsoft.com/office/drawing/2014/main" id="{45D816C2-BA3B-4D67-9661-2B82D324894E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0" name="Textfeld 149">
              <a:extLst>
                <a:ext uri="{FF2B5EF4-FFF2-40B4-BE49-F238E27FC236}">
                  <a16:creationId xmlns:a16="http://schemas.microsoft.com/office/drawing/2014/main" id="{57403343-965F-4686-A442-CC5C1BCA4E98}"/>
                </a:ext>
              </a:extLst>
            </p:cNvPr>
            <p:cNvSpPr txBox="1"/>
            <p:nvPr/>
          </p:nvSpPr>
          <p:spPr>
            <a:xfrm>
              <a:off x="2465768" y="6211947"/>
              <a:ext cx="293109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dirty="0"/>
                <a:t>Pooling</a:t>
              </a:r>
            </a:p>
            <a:p>
              <a:br>
                <a:rPr lang="de-DE" sz="1400" dirty="0"/>
              </a:br>
              <a:r>
                <a:rPr lang="de-DE" sz="1400" dirty="0">
                  <a:sym typeface="Wingdings" panose="05000000000000000000" pitchFamily="2" charset="2"/>
                </a:rPr>
                <a:t> Zusammenfassen</a:t>
              </a:r>
              <a:endParaRPr lang="de-DE" sz="1400" dirty="0"/>
            </a:p>
          </p:txBody>
        </p:sp>
      </p:grpSp>
      <p:sp>
        <p:nvSpPr>
          <p:cNvPr id="41" name="Titel 3">
            <a:extLst>
              <a:ext uri="{FF2B5EF4-FFF2-40B4-BE49-F238E27FC236}">
                <a16:creationId xmlns:a16="http://schemas.microsoft.com/office/drawing/2014/main" id="{5FF0098F-4B3E-4B4F-BEFB-AAA5E5AC224C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Ein faltendes neuronales Netz</a:t>
            </a:r>
          </a:p>
        </p:txBody>
      </p:sp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id="{1AE4F7EE-6A4A-41BA-8C79-2F238DA6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18</a:t>
            </a:fld>
            <a:endParaRPr lang="de-DE" noProof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A7AD246-E3FA-42AB-95F8-7A65322386F9}"/>
              </a:ext>
            </a:extLst>
          </p:cNvPr>
          <p:cNvSpPr txBox="1"/>
          <p:nvPr/>
        </p:nvSpPr>
        <p:spPr>
          <a:xfrm>
            <a:off x="5376081" y="2695332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+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15F00EC-677A-489D-A5F5-03CD453A4D9C}"/>
              </a:ext>
            </a:extLst>
          </p:cNvPr>
          <p:cNvSpPr txBox="1"/>
          <p:nvPr/>
        </p:nvSpPr>
        <p:spPr>
          <a:xfrm flipH="1" flipV="1">
            <a:off x="5231822" y="3131081"/>
            <a:ext cx="274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+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2E724FE-5F5D-430B-92CC-88472BC6966A}"/>
              </a:ext>
            </a:extLst>
          </p:cNvPr>
          <p:cNvSpPr txBox="1"/>
          <p:nvPr/>
        </p:nvSpPr>
        <p:spPr>
          <a:xfrm flipH="1" flipV="1">
            <a:off x="5346165" y="3708662"/>
            <a:ext cx="274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558445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6A2A9F73-17D9-4E37-ABC6-1884B639D253}"/>
              </a:ext>
            </a:extLst>
          </p:cNvPr>
          <p:cNvSpPr txBox="1"/>
          <p:nvPr/>
        </p:nvSpPr>
        <p:spPr>
          <a:xfrm>
            <a:off x="1883121" y="1397675"/>
            <a:ext cx="37167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1.  Lokale </a:t>
            </a:r>
            <a:r>
              <a:rPr lang="de-DE" b="1" dirty="0" err="1"/>
              <a:t>Minimas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bei Gradient Descent: möglicherweis in lokale, hoch gelegene Minima fallen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keine Möglichkeiten herauszukommen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8B20F7-6893-4BBC-AAF2-23DC02B13823}"/>
              </a:ext>
            </a:extLst>
          </p:cNvPr>
          <p:cNvSpPr txBox="1"/>
          <p:nvPr/>
        </p:nvSpPr>
        <p:spPr>
          <a:xfrm>
            <a:off x="6000290" y="1397674"/>
            <a:ext cx="4021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2. </a:t>
            </a:r>
            <a:r>
              <a:rPr lang="de-DE" b="1" dirty="0" err="1"/>
              <a:t>Overfitting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Model bildet zu genau Lage v. Trainingsdaten ab</a:t>
            </a:r>
          </a:p>
          <a:p>
            <a:pPr marL="285750" indent="-285750">
              <a:buFontTx/>
              <a:buChar char="-"/>
            </a:pPr>
            <a:r>
              <a:rPr lang="de-DE" dirty="0"/>
              <a:t>keine Aussage mehr über unbekannte Daten machbar</a:t>
            </a:r>
          </a:p>
        </p:txBody>
      </p:sp>
      <p:sp>
        <p:nvSpPr>
          <p:cNvPr id="17" name="Titel 3">
            <a:extLst>
              <a:ext uri="{FF2B5EF4-FFF2-40B4-BE49-F238E27FC236}">
                <a16:creationId xmlns:a16="http://schemas.microsoft.com/office/drawing/2014/main" id="{97102037-29C6-4845-8A4F-6B94FFED1B74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Mögliche Probleme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DC99164-1835-4887-A6B7-8C16C21B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127" y="4565364"/>
            <a:ext cx="2433647" cy="165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F35EF11-BA39-451E-A3E6-52225DF9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19</a:t>
            </a:fld>
            <a:endParaRPr lang="de-DE" noProof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225EDB5-5A3B-4912-8475-C4CB283E5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618" y="4463865"/>
            <a:ext cx="2571420" cy="199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898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BC468-ADF5-4A6C-97B2-7D017636A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908450"/>
            <a:ext cx="8991600" cy="925907"/>
          </a:xfrm>
        </p:spPr>
        <p:txBody>
          <a:bodyPr anchor="b">
            <a:normAutofit/>
          </a:bodyPr>
          <a:lstStyle/>
          <a:p>
            <a:r>
              <a:rPr lang="de-DE" dirty="0"/>
              <a:t>Faltende neuronale netze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52E4DD-C4D3-4F40-AB39-97DB89F6CE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Eine Präsentation von Benjamin Jank</a:t>
            </a:r>
          </a:p>
        </p:txBody>
      </p:sp>
    </p:spTree>
    <p:extLst>
      <p:ext uri="{BB962C8B-B14F-4D97-AF65-F5344CB8AC3E}">
        <p14:creationId xmlns:p14="http://schemas.microsoft.com/office/powerpoint/2010/main" val="298860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DCF2910-A7A5-4E59-A1E3-A313AE77F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797689"/>
              </p:ext>
            </p:extLst>
          </p:nvPr>
        </p:nvGraphicFramePr>
        <p:xfrm>
          <a:off x="1190407" y="2637269"/>
          <a:ext cx="9215466" cy="3838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1822">
                  <a:extLst>
                    <a:ext uri="{9D8B030D-6E8A-4147-A177-3AD203B41FA5}">
                      <a16:colId xmlns:a16="http://schemas.microsoft.com/office/drawing/2014/main" val="236297008"/>
                    </a:ext>
                  </a:extLst>
                </a:gridCol>
                <a:gridCol w="3071822">
                  <a:extLst>
                    <a:ext uri="{9D8B030D-6E8A-4147-A177-3AD203B41FA5}">
                      <a16:colId xmlns:a16="http://schemas.microsoft.com/office/drawing/2014/main" val="1719911561"/>
                    </a:ext>
                  </a:extLst>
                </a:gridCol>
                <a:gridCol w="3071822">
                  <a:extLst>
                    <a:ext uri="{9D8B030D-6E8A-4147-A177-3AD203B41FA5}">
                      <a16:colId xmlns:a16="http://schemas.microsoft.com/office/drawing/2014/main" val="615047654"/>
                    </a:ext>
                  </a:extLst>
                </a:gridCol>
              </a:tblGrid>
              <a:tr h="464949">
                <a:tc>
                  <a:txBody>
                    <a:bodyPr/>
                    <a:lstStyle/>
                    <a:p>
                      <a:r>
                        <a:rPr lang="de-DE" sz="1600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neuronale Netze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biologische neuronale Netze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22256"/>
                  </a:ext>
                </a:extLst>
              </a:tr>
              <a:tr h="896082">
                <a:tc>
                  <a:txBody>
                    <a:bodyPr/>
                    <a:lstStyle/>
                    <a:p>
                      <a:r>
                        <a:rPr lang="de-DE" sz="1600" dirty="0"/>
                        <a:t>Summation der postsynaptischen Potenziale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räumlich, zeitlich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2074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Reizweiterleitung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kontinuierlich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binär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766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Struktur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regelmäßige Anordnung in Schichten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komplexe Anordnung in unregelmäßigem Netz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380787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neuronalen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funktionale, strukturelle Plastizität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15239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Anzahl Neuronen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wenige Neuronen (10 bis 10.000)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sehr viele Neuronen (ca. 100 Mrd. in ZNS)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30781"/>
                  </a:ext>
                </a:extLst>
              </a:tr>
            </a:tbl>
          </a:graphicData>
        </a:graphic>
      </p:graphicFrame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5E223F7-5848-4E12-B167-C6F2E4231BC8}"/>
              </a:ext>
            </a:extLst>
          </p:cNvPr>
          <p:cNvGrpSpPr/>
          <p:nvPr/>
        </p:nvGrpSpPr>
        <p:grpSpPr>
          <a:xfrm>
            <a:off x="8153480" y="1550556"/>
            <a:ext cx="1790666" cy="776288"/>
            <a:chOff x="1028477" y="1411551"/>
            <a:chExt cx="10698232" cy="5159074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8975ED3B-D03C-4479-AE7E-7811D2A33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2453" flipV="1">
              <a:off x="6139772" y="2155220"/>
              <a:ext cx="3061756" cy="1360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EABBE4AF-4E31-4EB1-9921-70816C651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477" y="1411551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ED603085-0AA3-4C15-BF1F-26861095D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8599" y="3953933"/>
              <a:ext cx="2402882" cy="1201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25350DD7-ED9D-4BBB-9A3C-ACBEACA33C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810" y="152161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219EB8DC-4C39-4763-8909-0F32F06CC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73983">
              <a:off x="1428208" y="2819794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3782BF11-08CF-4177-8FD0-6369D247B9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759" y="479622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AC0E6E16-22E9-4C30-AC18-E22B1DDDB7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8453" y="5146510"/>
              <a:ext cx="3022948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42B91B45-BC1C-477E-9B52-8F720C78A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8538" y="3034529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CEB40DD4-9F0F-4745-8925-DF913CFAC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04291">
              <a:off x="6815442" y="4684699"/>
              <a:ext cx="2898757" cy="1300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C954EA0F-84A2-46F3-9C25-6801AB27C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4953" y="3091118"/>
              <a:ext cx="3061756" cy="1530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BD00E4CB-EFBC-452B-9F6D-FB658B331B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9194933" y="4458644"/>
              <a:ext cx="2402882" cy="989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E49DA438-BEE4-46AF-9D60-3AC7BE224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016" y="1530795"/>
            <a:ext cx="2126248" cy="815811"/>
          </a:xfrm>
          <a:prstGeom prst="rect">
            <a:avLst/>
          </a:prstGeom>
        </p:spPr>
      </p:pic>
      <p:sp>
        <p:nvSpPr>
          <p:cNvPr id="17" name="Titel 3">
            <a:extLst>
              <a:ext uri="{FF2B5EF4-FFF2-40B4-BE49-F238E27FC236}">
                <a16:creationId xmlns:a16="http://schemas.microsoft.com/office/drawing/2014/main" id="{10050EEC-D776-4424-993E-6050C1FE5A9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Vergleich biologischer und künstlicher neuronaler Netze</a:t>
            </a:r>
            <a:endParaRPr lang="de-DE" sz="240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89BB6DB6-43F3-43BD-8A84-A503497A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74225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6E84747-1C7D-4DCA-AF6D-E966E7889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62" t="49564" r="28708"/>
          <a:stretch/>
        </p:blipFill>
        <p:spPr>
          <a:xfrm>
            <a:off x="7699247" y="2552453"/>
            <a:ext cx="3021331" cy="2334767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1F356F26-9A40-41FB-9803-8F4076A513D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51ADC1C-2987-4E33-8F28-6D4BC53C78BC}"/>
              </a:ext>
            </a:extLst>
          </p:cNvPr>
          <p:cNvSpPr txBox="1"/>
          <p:nvPr/>
        </p:nvSpPr>
        <p:spPr>
          <a:xfrm>
            <a:off x="1179007" y="1956507"/>
            <a:ext cx="65202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faltendes neuronales Netz als </a:t>
            </a:r>
            <a:r>
              <a:rPr lang="de-DE" sz="2400" dirty="0" err="1"/>
              <a:t>Klassifizierer</a:t>
            </a:r>
            <a:r>
              <a:rPr lang="de-DE" sz="2400" dirty="0"/>
              <a:t> für MRT-Scans von Gehirnen: Gehirntumor oder gesund?</a:t>
            </a:r>
          </a:p>
          <a:p>
            <a:pPr marL="285750" indent="-285750">
              <a:buFontTx/>
              <a:buChar char="-"/>
            </a:pPr>
            <a:r>
              <a:rPr lang="de-DE" sz="2400" dirty="0"/>
              <a:t>Datenset: </a:t>
            </a:r>
            <a:r>
              <a:rPr lang="en-US" sz="2400" dirty="0"/>
              <a:t>Br35H :: Brain Tumor Detection 2020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Schwarz/</a:t>
            </a:r>
            <a:r>
              <a:rPr lang="en-US" sz="2400" dirty="0" err="1"/>
              <a:t>Weiß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1 </a:t>
            </a:r>
            <a:r>
              <a:rPr lang="en-US" sz="2400" dirty="0" err="1">
                <a:sym typeface="Wingdings" panose="05000000000000000000" pitchFamily="2" charset="2"/>
              </a:rPr>
              <a:t>Farbkanal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2 </a:t>
            </a:r>
            <a:r>
              <a:rPr lang="en-US" sz="2400" dirty="0" err="1"/>
              <a:t>normale</a:t>
            </a:r>
            <a:r>
              <a:rPr lang="en-US" sz="2400" dirty="0"/>
              <a:t>, 2 </a:t>
            </a:r>
            <a:r>
              <a:rPr lang="en-US" sz="2400" dirty="0" err="1"/>
              <a:t>faltende</a:t>
            </a:r>
            <a:r>
              <a:rPr lang="en-US" sz="2400" dirty="0"/>
              <a:t> </a:t>
            </a:r>
            <a:r>
              <a:rPr lang="en-US" sz="2400" dirty="0" err="1"/>
              <a:t>Schichten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 err="1"/>
              <a:t>Implementierung</a:t>
            </a:r>
            <a:r>
              <a:rPr lang="en-US" sz="2400" dirty="0"/>
              <a:t> der </a:t>
            </a:r>
            <a:r>
              <a:rPr lang="en-US" sz="2400" dirty="0" err="1"/>
              <a:t>Matrixoperationen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zunächst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sequenziel</a:t>
            </a:r>
            <a:r>
              <a:rPr lang="en-US" sz="2400" dirty="0">
                <a:sym typeface="Wingdings" panose="05000000000000000000" pitchFamily="2" charset="2"/>
              </a:rPr>
              <a:t> (</a:t>
            </a:r>
            <a:r>
              <a:rPr lang="en-US" sz="2400" dirty="0" err="1">
                <a:sym typeface="Wingdings" panose="05000000000000000000" pitchFamily="2" charset="2"/>
              </a:rPr>
              <a:t>mit</a:t>
            </a:r>
            <a:r>
              <a:rPr lang="en-US" sz="2400" dirty="0">
                <a:sym typeface="Wingdings" panose="05000000000000000000" pitchFamily="2" charset="2"/>
              </a:rPr>
              <a:t> for-</a:t>
            </a:r>
            <a:r>
              <a:rPr lang="en-US" sz="2400" dirty="0" err="1">
                <a:sym typeface="Wingdings" panose="05000000000000000000" pitchFamily="2" charset="2"/>
              </a:rPr>
              <a:t>Schleifen</a:t>
            </a:r>
            <a:r>
              <a:rPr lang="en-US" sz="2400" dirty="0">
                <a:sym typeface="Wingdings" panose="05000000000000000000" pitchFamily="2" charset="2"/>
              </a:rPr>
              <a:t>)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später</a:t>
            </a:r>
            <a:r>
              <a:rPr lang="en-US" sz="2400" dirty="0">
                <a:sym typeface="Wingdings" panose="05000000000000000000" pitchFamily="2" charset="2"/>
              </a:rPr>
              <a:t> parallel (</a:t>
            </a:r>
            <a:r>
              <a:rPr lang="en-US" sz="2400" dirty="0" err="1">
                <a:sym typeface="Wingdings" panose="05000000000000000000" pitchFamily="2" charset="2"/>
              </a:rPr>
              <a:t>numpy</a:t>
            </a:r>
            <a:r>
              <a:rPr lang="en-US" sz="2400" dirty="0">
                <a:sym typeface="Wingdings" panose="05000000000000000000" pitchFamily="2" charset="2"/>
              </a:rPr>
              <a:t>-Modul)</a:t>
            </a:r>
            <a:endParaRPr lang="en-US" sz="2400" dirty="0"/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E8233-A3DA-4DEA-87B5-A26A60AE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67594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CFC0B94-0BA5-41B7-8936-43114538F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8" t="4373" r="4178" b="4306"/>
          <a:stretch/>
        </p:blipFill>
        <p:spPr>
          <a:xfrm>
            <a:off x="3367070" y="1458936"/>
            <a:ext cx="5281862" cy="4975392"/>
          </a:xfrm>
          <a:prstGeom prst="rect">
            <a:avLst/>
          </a:prstGeom>
        </p:spPr>
      </p:pic>
      <p:sp>
        <p:nvSpPr>
          <p:cNvPr id="9" name="Titel 3">
            <a:extLst>
              <a:ext uri="{FF2B5EF4-FFF2-40B4-BE49-F238E27FC236}">
                <a16:creationId xmlns:a16="http://schemas.microsoft.com/office/drawing/2014/main" id="{9B234021-4B0B-403D-A775-94BA872A193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5D632D6-C7A3-4998-B65D-49610AFEF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97021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78DD6D6-E090-4941-ACA6-93A0350CC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83" t="5989" r="7283" b="6034"/>
          <a:stretch/>
        </p:blipFill>
        <p:spPr>
          <a:xfrm>
            <a:off x="1266825" y="1383506"/>
            <a:ext cx="3447218" cy="4805837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3234EE-CE4D-46AF-9E3B-CE0395395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2" t="10000" r="5730" b="10370"/>
          <a:stretch/>
        </p:blipFill>
        <p:spPr>
          <a:xfrm>
            <a:off x="5172075" y="1366186"/>
            <a:ext cx="5435454" cy="2639511"/>
          </a:xfrm>
          <a:prstGeom prst="rect">
            <a:avLst/>
          </a:prstGeom>
        </p:spPr>
      </p:pic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A21D68F-5EF7-4110-9FFB-428E1E4B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6" t="12003" r="5886" b="11783"/>
          <a:stretch/>
        </p:blipFill>
        <p:spPr>
          <a:xfrm>
            <a:off x="5172074" y="4114799"/>
            <a:ext cx="5435455" cy="2074545"/>
          </a:xfrm>
          <a:prstGeom prst="rect">
            <a:avLst/>
          </a:prstGeom>
        </p:spPr>
      </p:pic>
      <p:sp>
        <p:nvSpPr>
          <p:cNvPr id="11" name="Titel 3">
            <a:extLst>
              <a:ext uri="{FF2B5EF4-FFF2-40B4-BE49-F238E27FC236}">
                <a16:creationId xmlns:a16="http://schemas.microsoft.com/office/drawing/2014/main" id="{0F3E9E12-4E0D-4050-8DEE-75A2D4E9355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3AB85E8-95E5-4449-9BB7-74A196D5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87821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6C24FF4-6503-557B-3DCB-0D321950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24</a:t>
            </a:fld>
            <a:endParaRPr lang="de-DE" noProof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EB0085F-2C83-4A40-9EB7-F54810500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3" t="11225" r="5155" b="11333"/>
          <a:stretch/>
        </p:blipFill>
        <p:spPr>
          <a:xfrm>
            <a:off x="4828227" y="1399354"/>
            <a:ext cx="5450193" cy="2266950"/>
          </a:xfrm>
          <a:prstGeom prst="rect">
            <a:avLst/>
          </a:prstGeom>
        </p:spPr>
      </p:pic>
      <p:sp>
        <p:nvSpPr>
          <p:cNvPr id="11" name="Titel 3">
            <a:extLst>
              <a:ext uri="{FF2B5EF4-FFF2-40B4-BE49-F238E27FC236}">
                <a16:creationId xmlns:a16="http://schemas.microsoft.com/office/drawing/2014/main" id="{A3CBAB6F-D1B6-4F82-927C-65F99550796C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992C089-FAB6-4456-8F87-FB1D5F9AEB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r="260"/>
          <a:stretch/>
        </p:blipFill>
        <p:spPr>
          <a:xfrm>
            <a:off x="1289885" y="1370779"/>
            <a:ext cx="3424157" cy="48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18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24E1B41A-0F49-4BA0-9DCF-B23AEB029FAD}"/>
              </a:ext>
            </a:extLst>
          </p:cNvPr>
          <p:cNvSpPr txBox="1"/>
          <p:nvPr/>
        </p:nvSpPr>
        <p:spPr>
          <a:xfrm>
            <a:off x="1831750" y="4908209"/>
            <a:ext cx="3815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Genauigkeit bei Testdatensatz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BA2E262-F8B4-4E95-9F6E-B0FBEBF29D75}"/>
              </a:ext>
            </a:extLst>
          </p:cNvPr>
          <p:cNvSpPr txBox="1"/>
          <p:nvPr/>
        </p:nvSpPr>
        <p:spPr>
          <a:xfrm>
            <a:off x="7459328" y="4908209"/>
            <a:ext cx="3539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mittlerer quadrierter Fehler bei </a:t>
            </a:r>
            <a:br>
              <a:rPr lang="de-DE" sz="2000" dirty="0"/>
            </a:br>
            <a:r>
              <a:rPr lang="de-DE" sz="2000" dirty="0"/>
              <a:t>Trainingsdatensatz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21623B8C-6A00-44AA-9D40-6BBD5B3BC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59" y="1491091"/>
            <a:ext cx="4512507" cy="30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983B761-CABB-47D4-84BB-F2AF7BE61C11}"/>
              </a:ext>
            </a:extLst>
          </p:cNvPr>
          <p:cNvSpPr txBox="1"/>
          <p:nvPr/>
        </p:nvSpPr>
        <p:spPr>
          <a:xfrm>
            <a:off x="2754500" y="4358124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FA620F8-080A-4CEE-8EEB-B6C6AC07F06B}"/>
              </a:ext>
            </a:extLst>
          </p:cNvPr>
          <p:cNvSpPr txBox="1"/>
          <p:nvPr/>
        </p:nvSpPr>
        <p:spPr>
          <a:xfrm>
            <a:off x="8194304" y="4396041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79B4A34-0D13-490F-A5FF-F5F339492EF6}"/>
              </a:ext>
            </a:extLst>
          </p:cNvPr>
          <p:cNvSpPr txBox="1"/>
          <p:nvPr/>
        </p:nvSpPr>
        <p:spPr>
          <a:xfrm rot="16200000">
            <a:off x="394793" y="2676229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Genauigkeit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BF271E0-8361-486D-A144-5C790B9B13A9}"/>
              </a:ext>
            </a:extLst>
          </p:cNvPr>
          <p:cNvSpPr txBox="1"/>
          <p:nvPr/>
        </p:nvSpPr>
        <p:spPr>
          <a:xfrm rot="16200000">
            <a:off x="5322100" y="2739453"/>
            <a:ext cx="2484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mittlerer quadrierter Fehler</a:t>
            </a:r>
          </a:p>
        </p:txBody>
      </p:sp>
      <p:sp>
        <p:nvSpPr>
          <p:cNvPr id="13" name="Titel 3">
            <a:extLst>
              <a:ext uri="{FF2B5EF4-FFF2-40B4-BE49-F238E27FC236}">
                <a16:creationId xmlns:a16="http://schemas.microsoft.com/office/drawing/2014/main" id="{0384F612-65A4-4337-BD44-4C22C3FCB4B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27A3AF-9B20-40B1-99EB-C8CE49A7D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001" y="1491091"/>
            <a:ext cx="4543803" cy="298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C372483-FF73-4587-A6BB-EE5D390A7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75451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86571"/>
              </p:ext>
            </p:extLst>
          </p:nvPr>
        </p:nvGraphicFramePr>
        <p:xfrm>
          <a:off x="2108200" y="3429000"/>
          <a:ext cx="8128000" cy="2995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fachliche Sicherheit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Gehirntumore: sehr komplex zu erfassen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Ärzte machen Fehler</a:t>
                      </a:r>
                      <a:endParaRPr lang="de-DE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faltende neuronale Netze: höhere Genauigkeit als Ärzte (~95%)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unspezialisierte, (mobile) Dienste selbst Befunde auswerten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keine Ermüdung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042E000-4D9C-48AF-87EE-394B95722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92923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923833"/>
              </p:ext>
            </p:extLst>
          </p:nvPr>
        </p:nvGraphicFramePr>
        <p:xfrm>
          <a:off x="2108200" y="3429000"/>
          <a:ext cx="8128000" cy="2720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Aufwand (Zeit,  Arbeit)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Arbeitsaufwand verringert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Vorfiltern von großen Bildermengen</a:t>
                      </a:r>
                      <a:br>
                        <a:rPr lang="de-DE" dirty="0">
                          <a:sym typeface="Wingdings" panose="05000000000000000000" pitchFamily="2" charset="2"/>
                        </a:rPr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weniger Zeitaufwand </a:t>
                      </a:r>
                      <a:br>
                        <a:rPr lang="de-DE" dirty="0">
                          <a:sym typeface="Wingdings" panose="05000000000000000000" pitchFamily="2" charset="2"/>
                        </a:rPr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Konzentration auf Arbeitsbereiche, in denen Mensch nicht ersetzt werden kann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Fachkräftemangel in der Medizin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1E913E5-D8B7-456A-8424-1F7C23E5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0531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77364"/>
              </p:ext>
            </p:extLst>
          </p:nvPr>
        </p:nvGraphicFramePr>
        <p:xfrm>
          <a:off x="2108200" y="3429000"/>
          <a:ext cx="8128000" cy="189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Anwendbarkeit, Verfügbarkeit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denkbar einfach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Voraussetzung: richtiges Interface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großes Angebot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Anfälligkeit, Wartungsbedarf niedrig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C684360D-5249-431E-8E2B-A743EEAC084B}"/>
              </a:ext>
            </a:extLst>
          </p:cNvPr>
          <p:cNvSpPr txBox="1"/>
          <p:nvPr/>
        </p:nvSpPr>
        <p:spPr>
          <a:xfrm>
            <a:off x="1047750" y="5638800"/>
            <a:ext cx="1038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 medizinisch gesehen: Arbeitsalltag von Medizinern effektiver gestaltbar </a:t>
            </a:r>
            <a:endParaRPr lang="de-DE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C217FC3-7BFD-42CE-825B-6C353940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1762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286953"/>
              </p:ext>
            </p:extLst>
          </p:nvPr>
        </p:nvGraphicFramePr>
        <p:xfrm>
          <a:off x="2108200" y="3429000"/>
          <a:ext cx="8128000" cy="18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ökonomisch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hohe Entwicklungskosten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große Industrie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C0621D1-0707-4952-B316-54C9254D1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58180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3">
            <a:extLst>
              <a:ext uri="{FF2B5EF4-FFF2-40B4-BE49-F238E27FC236}">
                <a16:creationId xmlns:a16="http://schemas.microsoft.com/office/drawing/2014/main" id="{216E7A77-DB3E-41BE-BA66-FAA37952836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GLIEDERUNG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650A963-E402-469C-852D-5C6405B00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</a:t>
            </a:fld>
            <a:endParaRPr lang="de-DE" noProof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0D170DC-FD85-419D-99CD-832A271BDF8C}"/>
              </a:ext>
            </a:extLst>
          </p:cNvPr>
          <p:cNvSpPr txBox="1"/>
          <p:nvPr/>
        </p:nvSpPr>
        <p:spPr>
          <a:xfrm>
            <a:off x="918410" y="1490008"/>
            <a:ext cx="92669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2000" dirty="0">
                <a:sym typeface="Wingdings" panose="05000000000000000000" pitchFamily="2" charset="2"/>
              </a:rPr>
              <a:t>Übersicht über maschinelles Lernen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000" dirty="0">
                <a:sym typeface="Wingdings" panose="05000000000000000000" pitchFamily="2" charset="2"/>
              </a:rPr>
              <a:t>Reizweiterleitung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000" dirty="0">
                <a:sym typeface="Wingdings" panose="05000000000000000000" pitchFamily="2" charset="2"/>
              </a:rPr>
              <a:t>Anwendung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000" dirty="0">
                <a:sym typeface="Wingdings" panose="05000000000000000000" pitchFamily="2" charset="2"/>
              </a:rPr>
              <a:t>Training 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000" dirty="0">
                <a:sym typeface="Wingdings" panose="05000000000000000000" pitchFamily="2" charset="2"/>
              </a:rPr>
              <a:t>ein faltendes neuronales Netz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000" dirty="0">
                <a:sym typeface="Wingdings" panose="05000000000000000000" pitchFamily="2" charset="2"/>
              </a:rPr>
              <a:t>mögliche Probleme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000" dirty="0">
                <a:sym typeface="Wingdings" panose="05000000000000000000" pitchFamily="2" charset="2"/>
              </a:rPr>
              <a:t>Vergleich biologischer und künstlicher neuronaler Netze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000" dirty="0">
                <a:sym typeface="Wingdings" panose="05000000000000000000" pitchFamily="2" charset="2"/>
              </a:rPr>
              <a:t>eigene Implementierung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000" dirty="0">
                <a:sym typeface="Wingdings" panose="05000000000000000000" pitchFamily="2" charset="2"/>
              </a:rPr>
              <a:t>Beantwortung der Leitfrage</a:t>
            </a:r>
          </a:p>
          <a:p>
            <a:pPr marL="342900" indent="-342900">
              <a:buFont typeface="+mj-lt"/>
              <a:buAutoNum type="arabicPeriod"/>
            </a:pPr>
            <a:endParaRPr lang="de-DE" sz="2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27616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021850"/>
              </p:ext>
            </p:extLst>
          </p:nvPr>
        </p:nvGraphicFramePr>
        <p:xfrm>
          <a:off x="2108200" y="3429000"/>
          <a:ext cx="8128000" cy="2720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ethisch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Gleichberechtigung von Erkrankten nicht gesichert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wegen unausgewogenen Datensätzen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große Verantwortung für faltendes neuronales Netz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DCC268F-3E0E-48FD-BEDA-317016F2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04870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583614"/>
              </p:ext>
            </p:extLst>
          </p:nvPr>
        </p:nvGraphicFramePr>
        <p:xfrm>
          <a:off x="2108200" y="3429000"/>
          <a:ext cx="8128000" cy="18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gesellschaftlich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fehlendes Vertrauen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C7B6E6B-A76D-4107-8932-76658C9F7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565009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372856"/>
              </p:ext>
            </p:extLst>
          </p:nvPr>
        </p:nvGraphicFramePr>
        <p:xfrm>
          <a:off x="2108200" y="3429000"/>
          <a:ext cx="8128000" cy="189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 err="1"/>
                        <a:t>Cybersecurity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Cyberangriffe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Möglichkeit, in folgenschwere medizinische Entscheidungsprozesse einzugreifen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514B4F88-B13A-480F-93B1-B9699FD80F5E}"/>
              </a:ext>
            </a:extLst>
          </p:cNvPr>
          <p:cNvSpPr txBox="1"/>
          <p:nvPr/>
        </p:nvSpPr>
        <p:spPr>
          <a:xfrm>
            <a:off x="1047750" y="5638800"/>
            <a:ext cx="1038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 faltende neuronale Netze bisher nur beschränkt alltagstauglich</a:t>
            </a:r>
            <a:endParaRPr lang="de-DE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5198EBE-30B9-4FC4-8948-F55F083B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6638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AF399B61-B289-4A56-AA2C-E8BE97E92E85}"/>
              </a:ext>
            </a:extLst>
          </p:cNvPr>
          <p:cNvSpPr/>
          <p:nvPr/>
        </p:nvSpPr>
        <p:spPr>
          <a:xfrm>
            <a:off x="2381250" y="3429000"/>
            <a:ext cx="3086100" cy="819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Cyber-Infrastruktur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67CF20A-2E6A-40E1-AD37-633D39D2051A}"/>
              </a:ext>
            </a:extLst>
          </p:cNvPr>
          <p:cNvSpPr/>
          <p:nvPr/>
        </p:nvSpPr>
        <p:spPr>
          <a:xfrm>
            <a:off x="6172200" y="3429000"/>
            <a:ext cx="3086100" cy="819150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ethische Fragen klären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8745335-799C-4F71-A7DE-F0AAFD3E14E8}"/>
              </a:ext>
            </a:extLst>
          </p:cNvPr>
          <p:cNvSpPr/>
          <p:nvPr/>
        </p:nvSpPr>
        <p:spPr>
          <a:xfrm>
            <a:off x="2381250" y="4821273"/>
            <a:ext cx="3086100" cy="8191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Gesetze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7A07C77-0192-4364-A07D-79F39FAE19F1}"/>
              </a:ext>
            </a:extLst>
          </p:cNvPr>
          <p:cNvSpPr/>
          <p:nvPr/>
        </p:nvSpPr>
        <p:spPr>
          <a:xfrm>
            <a:off x="6172200" y="4821273"/>
            <a:ext cx="3086100" cy="81915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Transparenz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B1782A2-BD9B-4DDE-83F2-7FCF1AB3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25918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074B63D1-0D90-40AD-8C18-07824276F532}"/>
              </a:ext>
            </a:extLst>
          </p:cNvPr>
          <p:cNvSpPr txBox="1"/>
          <p:nvPr/>
        </p:nvSpPr>
        <p:spPr>
          <a:xfrm>
            <a:off x="2876550" y="3075057"/>
            <a:ext cx="58602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/>
              <a:t>Vielen Dank für‘s Zuhören!</a:t>
            </a:r>
            <a:endParaRPr lang="de-DE" sz="40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512AF51-58DF-449D-A354-17E7AAF8A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126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">
            <a:extLst>
              <a:ext uri="{FF2B5EF4-FFF2-40B4-BE49-F238E27FC236}">
                <a16:creationId xmlns:a16="http://schemas.microsoft.com/office/drawing/2014/main" id="{94FB3B76-3044-460A-AA32-DA3D94F410D7}"/>
              </a:ext>
            </a:extLst>
          </p:cNvPr>
          <p:cNvSpPr txBox="1">
            <a:spLocks/>
          </p:cNvSpPr>
          <p:nvPr/>
        </p:nvSpPr>
        <p:spPr>
          <a:xfrm>
            <a:off x="2125218" y="1989102"/>
            <a:ext cx="4270248" cy="704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>
                <a:solidFill>
                  <a:schemeClr val="tx1"/>
                </a:solidFill>
              </a:rPr>
              <a:t>Künstliche Intelligenz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168DDB56-D436-448C-AA5A-F16A2E297359}"/>
              </a:ext>
            </a:extLst>
          </p:cNvPr>
          <p:cNvSpPr txBox="1">
            <a:spLocks/>
          </p:cNvSpPr>
          <p:nvPr/>
        </p:nvSpPr>
        <p:spPr>
          <a:xfrm>
            <a:off x="2125218" y="2991593"/>
            <a:ext cx="8101984" cy="25967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solidFill>
                  <a:srgbClr val="000000"/>
                </a:solidFill>
                <a:latin typeface="Arial" panose="020B0604020202020204" pitchFamily="34" charset="0"/>
              </a:rPr>
              <a:t>„ist ein Teilgebiet der Informatik. Sie imitiert menschliche kognitive Fähigkeiten [...]. Diese Intelligenz kann auf programmierten Abläufen </a:t>
            </a:r>
            <a:r>
              <a:rPr lang="de-DE" b="1">
                <a:solidFill>
                  <a:srgbClr val="000000"/>
                </a:solidFill>
                <a:latin typeface="Arial" panose="020B0604020202020204" pitchFamily="34" charset="0"/>
              </a:rPr>
              <a:t>[Algorithmen] </a:t>
            </a:r>
            <a:r>
              <a:rPr lang="de-DE">
                <a:solidFill>
                  <a:srgbClr val="000000"/>
                </a:solidFill>
                <a:latin typeface="Arial" panose="020B0604020202020204" pitchFamily="34" charset="0"/>
              </a:rPr>
              <a:t>basieren oder durch </a:t>
            </a:r>
            <a:r>
              <a:rPr lang="de-DE" b="1">
                <a:solidFill>
                  <a:srgbClr val="000000"/>
                </a:solidFill>
                <a:latin typeface="Arial" panose="020B0604020202020204" pitchFamily="34" charset="0"/>
              </a:rPr>
              <a:t>maschinelles Lernen </a:t>
            </a:r>
            <a:r>
              <a:rPr lang="de-DE">
                <a:solidFill>
                  <a:srgbClr val="000000"/>
                </a:solidFill>
                <a:latin typeface="Arial" panose="020B0604020202020204" pitchFamily="34" charset="0"/>
              </a:rPr>
              <a:t>erzeugt werde.“ </a:t>
            </a:r>
          </a:p>
          <a:p>
            <a:r>
              <a:rPr lang="de-DE">
                <a:solidFill>
                  <a:srgbClr val="000000"/>
                </a:solidFill>
                <a:latin typeface="Arial" panose="020B0604020202020204" pitchFamily="34" charset="0"/>
              </a:rPr>
              <a:t>- Frauenhofer-Institut für Kognitive Systeme (IKS)</a:t>
            </a:r>
            <a:endParaRPr lang="de-DE" dirty="0"/>
          </a:p>
        </p:txBody>
      </p:sp>
      <p:sp>
        <p:nvSpPr>
          <p:cNvPr id="18" name="Foliennummernplatzhalter 7">
            <a:extLst>
              <a:ext uri="{FF2B5EF4-FFF2-40B4-BE49-F238E27FC236}">
                <a16:creationId xmlns:a16="http://schemas.microsoft.com/office/drawing/2014/main" id="{E56B8500-1DC4-43C0-9AE3-C9E17024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/>
          <a:lstStyle/>
          <a:p>
            <a:pPr rtl="0"/>
            <a:fld id="{D8DA9DAA-006C-4F4B-980E-E3DF019B24E2}" type="slidenum">
              <a:rPr lang="de-DE" noProof="0" smtClean="0"/>
              <a:t>4</a:t>
            </a:fld>
            <a:endParaRPr lang="de-DE" noProof="0"/>
          </a:p>
        </p:txBody>
      </p:sp>
      <p:sp>
        <p:nvSpPr>
          <p:cNvPr id="19" name="Titel 3">
            <a:extLst>
              <a:ext uri="{FF2B5EF4-FFF2-40B4-BE49-F238E27FC236}">
                <a16:creationId xmlns:a16="http://schemas.microsoft.com/office/drawing/2014/main" id="{1DB02762-53FB-4625-A068-D7C96FC1B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/>
          </a:bodyPr>
          <a:lstStyle/>
          <a:p>
            <a:r>
              <a:rPr lang="de-DE" dirty="0"/>
              <a:t>Übersicht über Maschinelles Lernen</a:t>
            </a:r>
          </a:p>
        </p:txBody>
      </p:sp>
    </p:spTree>
    <p:extLst>
      <p:ext uri="{BB962C8B-B14F-4D97-AF65-F5344CB8AC3E}">
        <p14:creationId xmlns:p14="http://schemas.microsoft.com/office/powerpoint/2010/main" val="2541533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C69690-D338-4760-9034-330C8727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/>
          </a:bodyPr>
          <a:lstStyle/>
          <a:p>
            <a:r>
              <a:rPr lang="de-DE" dirty="0"/>
              <a:t>Übersicht über Maschinelles Lernen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9E1755A-2608-47BF-AEDF-D0CA9B45D197}"/>
              </a:ext>
            </a:extLst>
          </p:cNvPr>
          <p:cNvSpPr txBox="1"/>
          <p:nvPr/>
        </p:nvSpPr>
        <p:spPr>
          <a:xfrm>
            <a:off x="2113004" y="2104724"/>
            <a:ext cx="42311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Algorithmen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F8D2423-CC12-44F5-8F06-31E97743C8DB}"/>
              </a:ext>
            </a:extLst>
          </p:cNvPr>
          <p:cNvSpPr txBox="1"/>
          <p:nvPr/>
        </p:nvSpPr>
        <p:spPr>
          <a:xfrm>
            <a:off x="6372183" y="2112746"/>
            <a:ext cx="42311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maschinelles Lernen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0E04C59-3E42-4590-ABFC-38881622B687}"/>
              </a:ext>
            </a:extLst>
          </p:cNvPr>
          <p:cNvSpPr/>
          <p:nvPr/>
        </p:nvSpPr>
        <p:spPr>
          <a:xfrm>
            <a:off x="2568278" y="4308431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1A1F618-B54E-4CA4-8E61-49E461B04819}"/>
              </a:ext>
            </a:extLst>
          </p:cNvPr>
          <p:cNvSpPr/>
          <p:nvPr/>
        </p:nvSpPr>
        <p:spPr>
          <a:xfrm>
            <a:off x="2568278" y="3312207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950D648-EB75-4F34-8C2E-2837227BAC1F}"/>
              </a:ext>
            </a:extLst>
          </p:cNvPr>
          <p:cNvSpPr/>
          <p:nvPr/>
        </p:nvSpPr>
        <p:spPr>
          <a:xfrm>
            <a:off x="2584319" y="5304655"/>
            <a:ext cx="972295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3F4EE18-169F-4968-8706-16999DFAE282}"/>
              </a:ext>
            </a:extLst>
          </p:cNvPr>
          <p:cNvCxnSpPr>
            <a:cxnSpLocks/>
            <a:stCxn id="10" idx="2"/>
            <a:endCxn id="2" idx="0"/>
          </p:cNvCxnSpPr>
          <p:nvPr/>
        </p:nvCxnSpPr>
        <p:spPr>
          <a:xfrm>
            <a:off x="3070468" y="3753365"/>
            <a:ext cx="0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615A273-0541-4E08-A64B-3909F3C3E3CC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flipH="1">
            <a:off x="3070467" y="4749589"/>
            <a:ext cx="1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67BB7304-5177-46C9-A3F1-FBD9DF47FDE3}"/>
              </a:ext>
            </a:extLst>
          </p:cNvPr>
          <p:cNvSpPr/>
          <p:nvPr/>
        </p:nvSpPr>
        <p:spPr>
          <a:xfrm>
            <a:off x="8377954" y="4390721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AABBECE-990A-491F-A4A7-9AE76DDE0375}"/>
              </a:ext>
            </a:extLst>
          </p:cNvPr>
          <p:cNvSpPr/>
          <p:nvPr/>
        </p:nvSpPr>
        <p:spPr>
          <a:xfrm>
            <a:off x="8377954" y="3394497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2CF7FB4-3ECA-47C8-96F0-8BDDA55AD8ED}"/>
              </a:ext>
            </a:extLst>
          </p:cNvPr>
          <p:cNvSpPr/>
          <p:nvPr/>
        </p:nvSpPr>
        <p:spPr>
          <a:xfrm>
            <a:off x="8393995" y="5386945"/>
            <a:ext cx="972295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59E4008-FDB0-4DD5-B11B-ED41E2853CC9}"/>
              </a:ext>
            </a:extLst>
          </p:cNvPr>
          <p:cNvCxnSpPr>
            <a:stCxn id="22" idx="2"/>
            <a:endCxn id="21" idx="0"/>
          </p:cNvCxnSpPr>
          <p:nvPr/>
        </p:nvCxnSpPr>
        <p:spPr>
          <a:xfrm>
            <a:off x="8880144" y="3835655"/>
            <a:ext cx="0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DB85B32-0C64-4BEE-B926-40B8281AC147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 flipH="1">
            <a:off x="8880143" y="4831879"/>
            <a:ext cx="1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DA5EB43A-81F0-4F82-953F-1B78836F3AEB}"/>
              </a:ext>
            </a:extLst>
          </p:cNvPr>
          <p:cNvSpPr/>
          <p:nvPr/>
        </p:nvSpPr>
        <p:spPr>
          <a:xfrm>
            <a:off x="6616337" y="4396100"/>
            <a:ext cx="1072422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Zustand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675164E-D93B-4262-B9DD-8A734E606B0D}"/>
              </a:ext>
            </a:extLst>
          </p:cNvPr>
          <p:cNvCxnSpPr>
            <a:stCxn id="26" idx="3"/>
            <a:endCxn id="21" idx="1"/>
          </p:cNvCxnSpPr>
          <p:nvPr/>
        </p:nvCxnSpPr>
        <p:spPr>
          <a:xfrm flipV="1">
            <a:off x="7688759" y="4611300"/>
            <a:ext cx="689195" cy="5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krümmt 18">
            <a:extLst>
              <a:ext uri="{FF2B5EF4-FFF2-40B4-BE49-F238E27FC236}">
                <a16:creationId xmlns:a16="http://schemas.microsoft.com/office/drawing/2014/main" id="{0C127277-AB28-4BFC-B2B1-EB991FA92A0D}"/>
              </a:ext>
            </a:extLst>
          </p:cNvPr>
          <p:cNvCxnSpPr>
            <a:cxnSpLocks/>
            <a:endCxn id="26" idx="2"/>
          </p:cNvCxnSpPr>
          <p:nvPr/>
        </p:nvCxnSpPr>
        <p:spPr>
          <a:xfrm rot="10800000" flipV="1">
            <a:off x="7152549" y="4831878"/>
            <a:ext cx="1241447" cy="5379"/>
          </a:xfrm>
          <a:prstGeom prst="curvedConnector4">
            <a:avLst>
              <a:gd name="adj1" fmla="val 25335"/>
              <a:gd name="adj2" fmla="val 60025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F41BC334-9F94-485A-89B5-6CE6BA729F85}"/>
              </a:ext>
            </a:extLst>
          </p:cNvPr>
          <p:cNvSpPr txBox="1"/>
          <p:nvPr/>
        </p:nvSpPr>
        <p:spPr>
          <a:xfrm>
            <a:off x="898183" y="1292215"/>
            <a:ext cx="7470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Differenzierung Algorithmus / maschinelles Lernen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3443D0E3-39B2-4FA5-AA87-9D5981EC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5</a:t>
            </a:fld>
            <a:endParaRPr lang="de-DE" noProof="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ED2D9C-84E7-409C-B5B9-5F211EC5FC61}"/>
              </a:ext>
            </a:extLst>
          </p:cNvPr>
          <p:cNvSpPr txBox="1"/>
          <p:nvPr/>
        </p:nvSpPr>
        <p:spPr>
          <a:xfrm>
            <a:off x="1864143" y="6116213"/>
            <a:ext cx="241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Determiniertheit gilt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0242F51-C739-4734-9061-26A60D3CC6B9}"/>
              </a:ext>
            </a:extLst>
          </p:cNvPr>
          <p:cNvSpPr txBox="1"/>
          <p:nvPr/>
        </p:nvSpPr>
        <p:spPr>
          <a:xfrm>
            <a:off x="6564941" y="6116213"/>
            <a:ext cx="293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Determiniertheit gilt nicht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7350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ACF2B10-9E42-453F-B108-CEC476D73750}"/>
              </a:ext>
            </a:extLst>
          </p:cNvPr>
          <p:cNvSpPr/>
          <p:nvPr/>
        </p:nvSpPr>
        <p:spPr>
          <a:xfrm>
            <a:off x="918410" y="2040408"/>
            <a:ext cx="11046282" cy="55399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maschinelles Lernen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6E9E705-33A5-4C5D-A382-D8D7958D06FD}"/>
              </a:ext>
            </a:extLst>
          </p:cNvPr>
          <p:cNvSpPr/>
          <p:nvPr/>
        </p:nvSpPr>
        <p:spPr>
          <a:xfrm>
            <a:off x="882141" y="3180471"/>
            <a:ext cx="6288302" cy="553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Überwachtes Lernen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19ADF58-2F2B-4565-8C04-A99F54D3D45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026292" y="2594406"/>
            <a:ext cx="2415259" cy="586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249743D6-476D-461F-9393-5248E8E2F0A8}"/>
              </a:ext>
            </a:extLst>
          </p:cNvPr>
          <p:cNvSpPr txBox="1"/>
          <p:nvPr/>
        </p:nvSpPr>
        <p:spPr>
          <a:xfrm>
            <a:off x="918410" y="4020997"/>
            <a:ext cx="57923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500" dirty="0">
                <a:sym typeface="Wingdings" panose="05000000000000000000" pitchFamily="2" charset="2"/>
              </a:rPr>
              <a:t>Datenset: in mehreren Trainingsiterationen dem Model präsentiert</a:t>
            </a:r>
          </a:p>
          <a:p>
            <a:pPr marL="285750" indent="-285750">
              <a:buFontTx/>
              <a:buChar char="-"/>
            </a:pPr>
            <a:r>
              <a:rPr lang="de-DE" sz="1500" dirty="0">
                <a:sym typeface="Wingdings" panose="05000000000000000000" pitchFamily="2" charset="2"/>
              </a:rPr>
              <a:t>Parameter v. Model gezielt verändert, sodass sich Output Wahrheitswerten nähert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„Erfahrung“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Hoffnung: Erfahrung verallgemeinerbar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Aussagen über unbekannte Daten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Datensatz repräsentativ?</a:t>
            </a:r>
          </a:p>
          <a:p>
            <a:pPr marL="285750" indent="-285750">
              <a:buFontTx/>
              <a:buChar char="-"/>
            </a:pPr>
            <a:r>
              <a:rPr lang="de-DE" sz="1500" dirty="0">
                <a:sym typeface="Wingdings" panose="05000000000000000000" pitchFamily="2" charset="2"/>
              </a:rPr>
              <a:t>Arbeitsweise neuronaler Netze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DC105E9-8D4F-4C02-9A0E-1A1BD2618DDD}"/>
              </a:ext>
            </a:extLst>
          </p:cNvPr>
          <p:cNvSpPr/>
          <p:nvPr/>
        </p:nvSpPr>
        <p:spPr>
          <a:xfrm>
            <a:off x="7590903" y="3177090"/>
            <a:ext cx="1958530" cy="5539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Unüberwachtes</a:t>
            </a:r>
            <a:br>
              <a:rPr lang="de-DE" dirty="0"/>
            </a:br>
            <a:r>
              <a:rPr lang="de-DE" dirty="0"/>
              <a:t> Lernen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A01954-B889-4A40-95AF-9FE9D71BEA41}"/>
              </a:ext>
            </a:extLst>
          </p:cNvPr>
          <p:cNvSpPr/>
          <p:nvPr/>
        </p:nvSpPr>
        <p:spPr>
          <a:xfrm>
            <a:off x="9814911" y="3177090"/>
            <a:ext cx="1958530" cy="553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Bestärkendes Lernen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19C12A6-B670-4B56-B505-153F9D714148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6441551" y="2594406"/>
            <a:ext cx="2128617" cy="582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E59061B-0EF1-4724-B922-C0A61045A6C5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6441551" y="2594406"/>
            <a:ext cx="4352625" cy="582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el 3">
            <a:extLst>
              <a:ext uri="{FF2B5EF4-FFF2-40B4-BE49-F238E27FC236}">
                <a16:creationId xmlns:a16="http://schemas.microsoft.com/office/drawing/2014/main" id="{883FEA3C-33BF-45DD-836A-47FC468E9C0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Übersicht über Maschinelles Lernen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06DF31C-A067-44A2-B9FB-F33B3FC05700}"/>
              </a:ext>
            </a:extLst>
          </p:cNvPr>
          <p:cNvSpPr txBox="1"/>
          <p:nvPr/>
        </p:nvSpPr>
        <p:spPr>
          <a:xfrm>
            <a:off x="898183" y="1292215"/>
            <a:ext cx="1751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Teilgebiete</a:t>
            </a:r>
          </a:p>
        </p:txBody>
      </p:sp>
      <p:graphicFrame>
        <p:nvGraphicFramePr>
          <p:cNvPr id="22" name="Tabelle 37">
            <a:extLst>
              <a:ext uri="{FF2B5EF4-FFF2-40B4-BE49-F238E27FC236}">
                <a16:creationId xmlns:a16="http://schemas.microsoft.com/office/drawing/2014/main" id="{F6BE60C9-6D7D-4FE3-AF3F-2E0E9A99E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750799"/>
              </p:ext>
            </p:extLst>
          </p:nvPr>
        </p:nvGraphicFramePr>
        <p:xfrm>
          <a:off x="6007100" y="5157679"/>
          <a:ext cx="4220058" cy="1344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656">
                  <a:extLst>
                    <a:ext uri="{9D8B030D-6E8A-4147-A177-3AD203B41FA5}">
                      <a16:colId xmlns:a16="http://schemas.microsoft.com/office/drawing/2014/main" val="93774398"/>
                    </a:ext>
                  </a:extLst>
                </a:gridCol>
                <a:gridCol w="1288716">
                  <a:extLst>
                    <a:ext uri="{9D8B030D-6E8A-4147-A177-3AD203B41FA5}">
                      <a16:colId xmlns:a16="http://schemas.microsoft.com/office/drawing/2014/main" val="1682511105"/>
                    </a:ext>
                  </a:extLst>
                </a:gridCol>
                <a:gridCol w="1406686">
                  <a:extLst>
                    <a:ext uri="{9D8B030D-6E8A-4147-A177-3AD203B41FA5}">
                      <a16:colId xmlns:a16="http://schemas.microsoft.com/office/drawing/2014/main" val="2184883872"/>
                    </a:ext>
                  </a:extLst>
                </a:gridCol>
              </a:tblGrid>
              <a:tr h="430428">
                <a:tc>
                  <a:txBody>
                    <a:bodyPr/>
                    <a:lstStyle/>
                    <a:p>
                      <a:r>
                        <a:rPr lang="de-DE" sz="1200" dirty="0"/>
                        <a:t>Schulterhöhe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Gewicht (kg)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Wahrheitswert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902235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 (Katze)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221311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69590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768377"/>
                  </a:ext>
                </a:extLst>
              </a:tr>
            </a:tbl>
          </a:graphicData>
        </a:graphic>
      </p:graphicFrame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A4F11A6-3609-4640-B775-658C307F9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5170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747FF7C-3541-4613-B0C7-FA8593F921B4}"/>
              </a:ext>
            </a:extLst>
          </p:cNvPr>
          <p:cNvGrpSpPr/>
          <p:nvPr/>
        </p:nvGrpSpPr>
        <p:grpSpPr>
          <a:xfrm>
            <a:off x="1366547" y="4484644"/>
            <a:ext cx="9660471" cy="1671425"/>
            <a:chOff x="1366547" y="4484644"/>
            <a:chExt cx="9660471" cy="16714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/>
                <p:nvPr/>
              </p:nvSpPr>
              <p:spPr>
                <a:xfrm>
                  <a:off x="7206585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6585" y="4553650"/>
                  <a:ext cx="1775743" cy="74308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/>
                <p:nvPr/>
              </p:nvSpPr>
              <p:spPr>
                <a:xfrm>
                  <a:off x="8985532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5532" y="5603799"/>
                  <a:ext cx="1716239" cy="431593"/>
                </a:xfrm>
                <a:prstGeom prst="rect">
                  <a:avLst/>
                </a:prstGeom>
                <a:blipFill>
                  <a:blip r:embed="rId5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itel 3">
            <a:extLst>
              <a:ext uri="{FF2B5EF4-FFF2-40B4-BE49-F238E27FC236}">
                <a16:creationId xmlns:a16="http://schemas.microsoft.com/office/drawing/2014/main" id="{C9A53246-8BE9-4DE2-8620-7B0369CF7527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Reizweiterleitung in einem neuronalen netz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B7B4995-4313-465F-A38F-88B656E43BF3}"/>
              </a:ext>
            </a:extLst>
          </p:cNvPr>
          <p:cNvGrpSpPr/>
          <p:nvPr/>
        </p:nvGrpSpPr>
        <p:grpSpPr>
          <a:xfrm>
            <a:off x="1465089" y="1537258"/>
            <a:ext cx="10054309" cy="2826709"/>
            <a:chOff x="1532466" y="1690688"/>
            <a:chExt cx="10054309" cy="2826709"/>
          </a:xfrm>
        </p:grpSpPr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82268C16-1B26-48E3-AFFD-48B595DBA03B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42A0A2C2-ED48-40DD-A07D-495ABB05F685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107" name="Flussdiagramm: Verbinder 106">
                  <a:extLst>
                    <a:ext uri="{FF2B5EF4-FFF2-40B4-BE49-F238E27FC236}">
                      <a16:creationId xmlns:a16="http://schemas.microsoft.com/office/drawing/2014/main" id="{1D9DB306-4893-4CF9-ACD8-24C7E8A49E80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3" name="Flussdiagramm: Verbinder 132">
                  <a:extLst>
                    <a:ext uri="{FF2B5EF4-FFF2-40B4-BE49-F238E27FC236}">
                      <a16:creationId xmlns:a16="http://schemas.microsoft.com/office/drawing/2014/main" id="{1B820642-9214-4C60-A83E-81A9C9EDAD6D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4" name="Flussdiagramm: Verbinder 133">
                  <a:extLst>
                    <a:ext uri="{FF2B5EF4-FFF2-40B4-BE49-F238E27FC236}">
                      <a16:creationId xmlns:a16="http://schemas.microsoft.com/office/drawing/2014/main" id="{340F6288-939D-4244-80F0-80A4AC60A7A7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5" name="Flussdiagramm: Verbinder 134">
                  <a:extLst>
                    <a:ext uri="{FF2B5EF4-FFF2-40B4-BE49-F238E27FC236}">
                      <a16:creationId xmlns:a16="http://schemas.microsoft.com/office/drawing/2014/main" id="{6800B706-6960-4F1B-9BD3-CFE52A880768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6" name="Flussdiagramm: Verbinder 135">
                  <a:extLst>
                    <a:ext uri="{FF2B5EF4-FFF2-40B4-BE49-F238E27FC236}">
                      <a16:creationId xmlns:a16="http://schemas.microsoft.com/office/drawing/2014/main" id="{40EAA1FB-78C0-4ECA-B138-1313115C3004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7" name="Flussdiagramm: Verbinder 136">
                  <a:extLst>
                    <a:ext uri="{FF2B5EF4-FFF2-40B4-BE49-F238E27FC236}">
                      <a16:creationId xmlns:a16="http://schemas.microsoft.com/office/drawing/2014/main" id="{E2CF986C-A008-4DA8-A234-7FAFAC5E7706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8" name="Flussdiagramm: Verbinder 137">
                  <a:extLst>
                    <a:ext uri="{FF2B5EF4-FFF2-40B4-BE49-F238E27FC236}">
                      <a16:creationId xmlns:a16="http://schemas.microsoft.com/office/drawing/2014/main" id="{DDA65BF5-EA24-4214-AB24-F0C06FD9A5AD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39" name="Gerader Verbinder 138">
                  <a:extLst>
                    <a:ext uri="{FF2B5EF4-FFF2-40B4-BE49-F238E27FC236}">
                      <a16:creationId xmlns:a16="http://schemas.microsoft.com/office/drawing/2014/main" id="{D93D9EE9-692D-4F0A-981B-E3CD95A8D52B}"/>
                    </a:ext>
                  </a:extLst>
                </p:cNvPr>
                <p:cNvCxnSpPr>
                  <a:cxnSpLocks/>
                  <a:stCxn id="107" idx="6"/>
                  <a:endCxn id="134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Gerader Verbinder 139">
                  <a:extLst>
                    <a:ext uri="{FF2B5EF4-FFF2-40B4-BE49-F238E27FC236}">
                      <a16:creationId xmlns:a16="http://schemas.microsoft.com/office/drawing/2014/main" id="{126DA34C-4FB3-4C66-9BF3-DC71D21920B4}"/>
                    </a:ext>
                  </a:extLst>
                </p:cNvPr>
                <p:cNvCxnSpPr>
                  <a:cxnSpLocks/>
                  <a:stCxn id="107" idx="6"/>
                  <a:endCxn id="135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Gerader Verbinder 140">
                  <a:extLst>
                    <a:ext uri="{FF2B5EF4-FFF2-40B4-BE49-F238E27FC236}">
                      <a16:creationId xmlns:a16="http://schemas.microsoft.com/office/drawing/2014/main" id="{80C7D7CF-8A2A-43B8-8B46-50D0CC7ADDCE}"/>
                    </a:ext>
                  </a:extLst>
                </p:cNvPr>
                <p:cNvCxnSpPr>
                  <a:cxnSpLocks/>
                  <a:stCxn id="107" idx="6"/>
                  <a:endCxn id="136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Gerader Verbinder 141">
                  <a:extLst>
                    <a:ext uri="{FF2B5EF4-FFF2-40B4-BE49-F238E27FC236}">
                      <a16:creationId xmlns:a16="http://schemas.microsoft.com/office/drawing/2014/main" id="{0583723C-B33F-4ABF-86B1-C727815996E2}"/>
                    </a:ext>
                  </a:extLst>
                </p:cNvPr>
                <p:cNvCxnSpPr>
                  <a:cxnSpLocks/>
                  <a:stCxn id="133" idx="6"/>
                  <a:endCxn id="134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Gerader Verbinder 142">
                  <a:extLst>
                    <a:ext uri="{FF2B5EF4-FFF2-40B4-BE49-F238E27FC236}">
                      <a16:creationId xmlns:a16="http://schemas.microsoft.com/office/drawing/2014/main" id="{117ACFEA-9E0D-45B0-AD97-DCCC82E34935}"/>
                    </a:ext>
                  </a:extLst>
                </p:cNvPr>
                <p:cNvCxnSpPr>
                  <a:cxnSpLocks/>
                  <a:stCxn id="133" idx="6"/>
                  <a:endCxn id="135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Gerader Verbinder 143">
                  <a:extLst>
                    <a:ext uri="{FF2B5EF4-FFF2-40B4-BE49-F238E27FC236}">
                      <a16:creationId xmlns:a16="http://schemas.microsoft.com/office/drawing/2014/main" id="{7A338C94-80C2-439D-8CC1-1D119C9A53F4}"/>
                    </a:ext>
                  </a:extLst>
                </p:cNvPr>
                <p:cNvCxnSpPr>
                  <a:cxnSpLocks/>
                  <a:stCxn id="137" idx="2"/>
                  <a:endCxn id="134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Gerader Verbinder 144">
                  <a:extLst>
                    <a:ext uri="{FF2B5EF4-FFF2-40B4-BE49-F238E27FC236}">
                      <a16:creationId xmlns:a16="http://schemas.microsoft.com/office/drawing/2014/main" id="{4250B5C7-1095-415F-BFE0-4460DAC17F25}"/>
                    </a:ext>
                  </a:extLst>
                </p:cNvPr>
                <p:cNvCxnSpPr>
                  <a:cxnSpLocks/>
                  <a:stCxn id="137" idx="2"/>
                  <a:endCxn id="135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Gerader Verbinder 145">
                  <a:extLst>
                    <a:ext uri="{FF2B5EF4-FFF2-40B4-BE49-F238E27FC236}">
                      <a16:creationId xmlns:a16="http://schemas.microsoft.com/office/drawing/2014/main" id="{E59C3803-57A5-412F-95C6-FA5F86321001}"/>
                    </a:ext>
                  </a:extLst>
                </p:cNvPr>
                <p:cNvCxnSpPr>
                  <a:cxnSpLocks/>
                  <a:stCxn id="137" idx="2"/>
                  <a:endCxn id="136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46">
                  <a:extLst>
                    <a:ext uri="{FF2B5EF4-FFF2-40B4-BE49-F238E27FC236}">
                      <a16:creationId xmlns:a16="http://schemas.microsoft.com/office/drawing/2014/main" id="{287B8192-EC22-46C4-A1A1-48CAB4CE433B}"/>
                    </a:ext>
                  </a:extLst>
                </p:cNvPr>
                <p:cNvCxnSpPr>
                  <a:cxnSpLocks/>
                  <a:stCxn id="134" idx="6"/>
                  <a:endCxn id="138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47">
                  <a:extLst>
                    <a:ext uri="{FF2B5EF4-FFF2-40B4-BE49-F238E27FC236}">
                      <a16:creationId xmlns:a16="http://schemas.microsoft.com/office/drawing/2014/main" id="{7DF96A1C-784E-47FD-B3E8-68EF20927569}"/>
                    </a:ext>
                  </a:extLst>
                </p:cNvPr>
                <p:cNvCxnSpPr>
                  <a:cxnSpLocks/>
                  <a:stCxn id="138" idx="2"/>
                  <a:endCxn id="135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A18435A7-E7A7-4312-B05C-84A2C0E57C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059BCB19-F9E0-4D78-AE82-AF53078A2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394CF09D-A8D6-4C43-A520-9645F3F79A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E73E49F7-52AE-40A7-8CA1-94E83F9B5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r Verbinder 94">
                <a:extLst>
                  <a:ext uri="{FF2B5EF4-FFF2-40B4-BE49-F238E27FC236}">
                    <a16:creationId xmlns:a16="http://schemas.microsoft.com/office/drawing/2014/main" id="{90DC2423-24AF-44C5-92D7-3DDD56500D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feld 96">
                <a:extLst>
                  <a:ext uri="{FF2B5EF4-FFF2-40B4-BE49-F238E27FC236}">
                    <a16:creationId xmlns:a16="http://schemas.microsoft.com/office/drawing/2014/main" id="{DA81E92F-73EB-4F9C-9D77-1DAE76AB6CE4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8" name="Textfeld 97">
                <a:extLst>
                  <a:ext uri="{FF2B5EF4-FFF2-40B4-BE49-F238E27FC236}">
                    <a16:creationId xmlns:a16="http://schemas.microsoft.com/office/drawing/2014/main" id="{F3C48DA3-3032-4C26-B2F4-755472B62849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F62CF7A2-CB55-491D-95E5-74E68F3BFF52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FD2B1368-2380-498B-8607-AD54431F0474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4" name="Textfeld 103">
                <a:extLst>
                  <a:ext uri="{FF2B5EF4-FFF2-40B4-BE49-F238E27FC236}">
                    <a16:creationId xmlns:a16="http://schemas.microsoft.com/office/drawing/2014/main" id="{3DEE9B75-CF77-43AE-8071-9ABC5A76FDF0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105" name="Gerader Verbinder 104">
                <a:extLst>
                  <a:ext uri="{FF2B5EF4-FFF2-40B4-BE49-F238E27FC236}">
                    <a16:creationId xmlns:a16="http://schemas.microsoft.com/office/drawing/2014/main" id="{38E24745-B484-42FA-880F-3418A46D615D}"/>
                  </a:ext>
                </a:extLst>
              </p:cNvPr>
              <p:cNvCxnSpPr>
                <a:cxnSpLocks/>
                <a:stCxn id="133" idx="6"/>
                <a:endCxn id="99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rgbClr val="FF01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C1A2CC41-8D75-40EC-A2C2-61E4E8C344D4}"/>
                  </a:ext>
                </a:extLst>
              </p:cNvPr>
              <p:cNvCxnSpPr>
                <a:cxnSpLocks/>
                <a:endCxn id="138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rgbClr val="FF01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E2E7B58F-B0D7-439A-A1ED-3415259DB6F6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7F6F0EF3-960F-4196-9413-D407DC07D7AE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1FB4825C-CE91-4DF4-94FF-9024C44DB666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1FB4825C-CE91-4DF4-94FF-9024C44DB6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6001C97C-C973-4161-A42C-8AFD7D30186E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6001C97C-C973-4161-A42C-8AFD7D301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3EA4A241-5515-4F2D-842D-EAEF32AACD2E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3EA4A241-5515-4F2D-842D-EAEF32AACD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FFBA9A46-2660-4670-970D-0558A7CF2BEC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FFBA9A46-2660-4670-970D-0558A7CF2B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A8F92C02-68B3-4DC7-8279-711C64FCE484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A8F92C02-68B3-4DC7-8279-711C64FCE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9BEE1942-AF6C-4F0A-B8CE-9995E2D515B2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9BEE1942-AF6C-4F0A-B8CE-9995E2D51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65C540D6-2E30-409A-8EC8-88047CDB566E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65C540D6-2E30-409A-8EC8-88047CDB5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D6E3EC82-0866-4862-AB3F-413D9B988B97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D6E3EC82-0866-4862-AB3F-413D9B988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6B3BCE50-3E81-49B2-82D4-F5A04570D7B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6B3BCE50-3E81-49B2-82D4-F5A04570D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7DD39843-57B2-405E-B505-744C959CB2A0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7DD39843-57B2-405E-B505-744C959CB2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Textfeld 83">
                  <a:extLst>
                    <a:ext uri="{FF2B5EF4-FFF2-40B4-BE49-F238E27FC236}">
                      <a16:creationId xmlns:a16="http://schemas.microsoft.com/office/drawing/2014/main" id="{C7D92EC0-7E29-4BB0-BBAB-DDAB616BC794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>
            <p:sp>
              <p:nvSpPr>
                <p:cNvPr id="84" name="Textfeld 83">
                  <a:extLst>
                    <a:ext uri="{FF2B5EF4-FFF2-40B4-BE49-F238E27FC236}">
                      <a16:creationId xmlns:a16="http://schemas.microsoft.com/office/drawing/2014/main" id="{C7D92EC0-7E29-4BB0-BBAB-DDAB616BC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99B114CD-A05C-4AA9-9C8C-158A0CA38AF2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99B114CD-A05C-4AA9-9C8C-158A0CA38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Slide Number Placeholder 4">
            <a:extLst>
              <a:ext uri="{FF2B5EF4-FFF2-40B4-BE49-F238E27FC236}">
                <a16:creationId xmlns:a16="http://schemas.microsoft.com/office/drawing/2014/main" id="{98FED2E8-EB07-425A-98B2-F3F9ECD6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4703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99FBAA8-363E-4B27-A96A-8C42A70CC393}"/>
              </a:ext>
            </a:extLst>
          </p:cNvPr>
          <p:cNvSpPr txBox="1"/>
          <p:nvPr/>
        </p:nvSpPr>
        <p:spPr>
          <a:xfrm>
            <a:off x="3132221" y="2892149"/>
            <a:ext cx="592027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neuronales Netz als Funktion </a:t>
            </a:r>
            <a:r>
              <a:rPr lang="de-DE" dirty="0" err="1"/>
              <a:t>betrachtbar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sehr viele verschachtelte Funktionen, Parametern </a:t>
            </a:r>
          </a:p>
          <a:p>
            <a:pPr marL="285750" indent="-285750">
              <a:buFontTx/>
              <a:buChar char="-"/>
            </a:pPr>
            <a:r>
              <a:rPr lang="de-DE" dirty="0"/>
              <a:t>somit viele Möglichkeiten, um Graph anzupassen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gut geeignet für Datenmodellierung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Herausforderung: Parameter für Modellierung anpassen</a:t>
            </a:r>
          </a:p>
          <a:p>
            <a:pPr marL="285750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mit Modellierung: Aussagen über unbekannte Daten </a:t>
            </a:r>
          </a:p>
          <a:p>
            <a:r>
              <a:rPr lang="de-DE" dirty="0">
                <a:sym typeface="Wingdings" panose="05000000000000000000" pitchFamily="2" charset="2"/>
              </a:rPr>
              <a:t>     machen</a:t>
            </a:r>
            <a:endParaRPr lang="de-DE" dirty="0"/>
          </a:p>
        </p:txBody>
      </p:sp>
      <p:sp>
        <p:nvSpPr>
          <p:cNvPr id="55" name="Titel 3">
            <a:extLst>
              <a:ext uri="{FF2B5EF4-FFF2-40B4-BE49-F238E27FC236}">
                <a16:creationId xmlns:a16="http://schemas.microsoft.com/office/drawing/2014/main" id="{D309DDA6-6068-4FAA-81D2-17FD9D8ED86E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Anwendung von neuronale Netzen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4B8B73A-4E99-4ED7-82FB-8195BB292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018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el 3">
            <a:extLst>
              <a:ext uri="{FF2B5EF4-FFF2-40B4-BE49-F238E27FC236}">
                <a16:creationId xmlns:a16="http://schemas.microsoft.com/office/drawing/2014/main" id="{00C65F16-DD07-496A-8F07-A18331ADF3EE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Anwendung von neuronale Netzen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1397EE3A-5542-4FBC-87B5-057419D8D7E4}"/>
              </a:ext>
            </a:extLst>
          </p:cNvPr>
          <p:cNvGrpSpPr/>
          <p:nvPr/>
        </p:nvGrpSpPr>
        <p:grpSpPr>
          <a:xfrm>
            <a:off x="1278955" y="1365378"/>
            <a:ext cx="9904671" cy="2933702"/>
            <a:chOff x="1374205" y="1258103"/>
            <a:chExt cx="9904671" cy="2933702"/>
          </a:xfrm>
        </p:grpSpPr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A6B697DD-354E-452A-A7CF-273226D107A7}"/>
                </a:ext>
              </a:extLst>
            </p:cNvPr>
            <p:cNvGrpSpPr/>
            <p:nvPr/>
          </p:nvGrpSpPr>
          <p:grpSpPr>
            <a:xfrm>
              <a:off x="1379702" y="1258103"/>
              <a:ext cx="9899174" cy="2170898"/>
              <a:chOff x="1532466" y="1690688"/>
              <a:chExt cx="10100037" cy="2826709"/>
            </a:xfrm>
          </p:grpSpPr>
          <p:grpSp>
            <p:nvGrpSpPr>
              <p:cNvPr id="77" name="Gruppieren 76">
                <a:extLst>
                  <a:ext uri="{FF2B5EF4-FFF2-40B4-BE49-F238E27FC236}">
                    <a16:creationId xmlns:a16="http://schemas.microsoft.com/office/drawing/2014/main" id="{B8D697C8-ED23-4BA5-B635-773BEE6CAF00}"/>
                  </a:ext>
                </a:extLst>
              </p:cNvPr>
              <p:cNvGrpSpPr/>
              <p:nvPr/>
            </p:nvGrpSpPr>
            <p:grpSpPr>
              <a:xfrm>
                <a:off x="1532466" y="1690688"/>
                <a:ext cx="10100037" cy="2826709"/>
                <a:chOff x="1800480" y="1690688"/>
                <a:chExt cx="10100037" cy="2826709"/>
              </a:xfrm>
            </p:grpSpPr>
            <p:grpSp>
              <p:nvGrpSpPr>
                <p:cNvPr id="115" name="Gruppieren 114">
                  <a:extLst>
                    <a:ext uri="{FF2B5EF4-FFF2-40B4-BE49-F238E27FC236}">
                      <a16:creationId xmlns:a16="http://schemas.microsoft.com/office/drawing/2014/main" id="{2BDA1807-8E1E-45EA-91F7-5B11DEC91A0E}"/>
                    </a:ext>
                  </a:extLst>
                </p:cNvPr>
                <p:cNvGrpSpPr/>
                <p:nvPr/>
              </p:nvGrpSpPr>
              <p:grpSpPr>
                <a:xfrm>
                  <a:off x="1800480" y="1690688"/>
                  <a:ext cx="9971125" cy="2826709"/>
                  <a:chOff x="1795717" y="1690688"/>
                  <a:chExt cx="9971125" cy="2826709"/>
                </a:xfrm>
              </p:grpSpPr>
              <p:sp>
                <p:nvSpPr>
                  <p:cNvPr id="128" name="Flussdiagramm: Verbinder 127">
                    <a:extLst>
                      <a:ext uri="{FF2B5EF4-FFF2-40B4-BE49-F238E27FC236}">
                        <a16:creationId xmlns:a16="http://schemas.microsoft.com/office/drawing/2014/main" id="{37DED3F3-5519-4110-B882-9F061141A098}"/>
                      </a:ext>
                    </a:extLst>
                  </p:cNvPr>
                  <p:cNvSpPr/>
                  <p:nvPr/>
                </p:nvSpPr>
                <p:spPr>
                  <a:xfrm>
                    <a:off x="1795717" y="215620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29" name="Flussdiagramm: Verbinder 128">
                    <a:extLst>
                      <a:ext uri="{FF2B5EF4-FFF2-40B4-BE49-F238E27FC236}">
                        <a16:creationId xmlns:a16="http://schemas.microsoft.com/office/drawing/2014/main" id="{3AFD0971-26E2-423E-A327-85BC2E11FCC7}"/>
                      </a:ext>
                    </a:extLst>
                  </p:cNvPr>
                  <p:cNvSpPr/>
                  <p:nvPr/>
                </p:nvSpPr>
                <p:spPr>
                  <a:xfrm>
                    <a:off x="1795717" y="3174246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0" name="Flussdiagramm: Verbinder 129">
                    <a:extLst>
                      <a:ext uri="{FF2B5EF4-FFF2-40B4-BE49-F238E27FC236}">
                        <a16:creationId xmlns:a16="http://schemas.microsoft.com/office/drawing/2014/main" id="{5D746A89-DDCF-45B3-8CDA-87AC04A6482D}"/>
                      </a:ext>
                    </a:extLst>
                  </p:cNvPr>
                  <p:cNvSpPr/>
                  <p:nvPr/>
                </p:nvSpPr>
                <p:spPr>
                  <a:xfrm>
                    <a:off x="6303277" y="1690688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1" name="Flussdiagramm: Verbinder 130">
                    <a:extLst>
                      <a:ext uri="{FF2B5EF4-FFF2-40B4-BE49-F238E27FC236}">
                        <a16:creationId xmlns:a16="http://schemas.microsoft.com/office/drawing/2014/main" id="{9234B27E-1504-4162-8E98-1170BBA1F8CE}"/>
                      </a:ext>
                    </a:extLst>
                  </p:cNvPr>
                  <p:cNvSpPr/>
                  <p:nvPr/>
                </p:nvSpPr>
                <p:spPr>
                  <a:xfrm>
                    <a:off x="6303277" y="270873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2" name="Flussdiagramm: Verbinder 131">
                    <a:extLst>
                      <a:ext uri="{FF2B5EF4-FFF2-40B4-BE49-F238E27FC236}">
                        <a16:creationId xmlns:a16="http://schemas.microsoft.com/office/drawing/2014/main" id="{3EB48890-8A00-4943-A555-34AB1FBD3C25}"/>
                      </a:ext>
                    </a:extLst>
                  </p:cNvPr>
                  <p:cNvSpPr/>
                  <p:nvPr/>
                </p:nvSpPr>
                <p:spPr>
                  <a:xfrm>
                    <a:off x="6303277" y="372678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3" name="Flussdiagramm: Verbinder 132">
                    <a:extLst>
                      <a:ext uri="{FF2B5EF4-FFF2-40B4-BE49-F238E27FC236}">
                        <a16:creationId xmlns:a16="http://schemas.microsoft.com/office/drawing/2014/main" id="{BB689BF8-FD82-46FB-B03F-850184B0183B}"/>
                      </a:ext>
                    </a:extLst>
                  </p:cNvPr>
                  <p:cNvSpPr/>
                  <p:nvPr/>
                </p:nvSpPr>
                <p:spPr>
                  <a:xfrm>
                    <a:off x="10931673" y="215247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4" name="Flussdiagramm: Verbinder 133">
                    <a:extLst>
                      <a:ext uri="{FF2B5EF4-FFF2-40B4-BE49-F238E27FC236}">
                        <a16:creationId xmlns:a16="http://schemas.microsoft.com/office/drawing/2014/main" id="{1F4122F3-55BA-45D2-9310-B8A4237B9E4C}"/>
                      </a:ext>
                    </a:extLst>
                  </p:cNvPr>
                  <p:cNvSpPr/>
                  <p:nvPr/>
                </p:nvSpPr>
                <p:spPr>
                  <a:xfrm>
                    <a:off x="10955488" y="317052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cxnSp>
                <p:nvCxnSpPr>
                  <p:cNvPr id="135" name="Gerader Verbinder 134">
                    <a:extLst>
                      <a:ext uri="{FF2B5EF4-FFF2-40B4-BE49-F238E27FC236}">
                        <a16:creationId xmlns:a16="http://schemas.microsoft.com/office/drawing/2014/main" id="{4045DF15-00F3-4B43-A5A7-27876303CEF2}"/>
                      </a:ext>
                    </a:extLst>
                  </p:cNvPr>
                  <p:cNvCxnSpPr>
                    <a:cxnSpLocks/>
                    <a:stCxn id="128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Gerader Verbinder 135">
                    <a:extLst>
                      <a:ext uri="{FF2B5EF4-FFF2-40B4-BE49-F238E27FC236}">
                        <a16:creationId xmlns:a16="http://schemas.microsoft.com/office/drawing/2014/main" id="{8F5DF45B-1CED-4E8B-B1AF-5830AE2CDB6C}"/>
                      </a:ext>
                    </a:extLst>
                  </p:cNvPr>
                  <p:cNvCxnSpPr>
                    <a:cxnSpLocks/>
                    <a:stCxn id="128" idx="6"/>
                    <a:endCxn id="131" idx="2"/>
                  </p:cNvCxnSpPr>
                  <p:nvPr/>
                </p:nvCxnSpPr>
                <p:spPr>
                  <a:xfrm>
                    <a:off x="2607071" y="2551509"/>
                    <a:ext cx="3696206" cy="552534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Gerader Verbinder 136">
                    <a:extLst>
                      <a:ext uri="{FF2B5EF4-FFF2-40B4-BE49-F238E27FC236}">
                        <a16:creationId xmlns:a16="http://schemas.microsoft.com/office/drawing/2014/main" id="{3209B5D4-7312-4B8B-BF57-0858227E64B4}"/>
                      </a:ext>
                    </a:extLst>
                  </p:cNvPr>
                  <p:cNvCxnSpPr>
                    <a:cxnSpLocks/>
                    <a:stCxn id="128" idx="6"/>
                    <a:endCxn id="132" idx="2"/>
                  </p:cNvCxnSpPr>
                  <p:nvPr/>
                </p:nvCxnSpPr>
                <p:spPr>
                  <a:xfrm>
                    <a:off x="2607071" y="2551509"/>
                    <a:ext cx="3696206" cy="1570580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Gerader Verbinder 137">
                    <a:extLst>
                      <a:ext uri="{FF2B5EF4-FFF2-40B4-BE49-F238E27FC236}">
                        <a16:creationId xmlns:a16="http://schemas.microsoft.com/office/drawing/2014/main" id="{15C8B030-CAC3-42D2-9564-79E05A0E1FB4}"/>
                      </a:ext>
                    </a:extLst>
                  </p:cNvPr>
                  <p:cNvCxnSpPr>
                    <a:cxnSpLocks/>
                    <a:stCxn id="129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1483558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Gerader Verbinder 138">
                    <a:extLst>
                      <a:ext uri="{FF2B5EF4-FFF2-40B4-BE49-F238E27FC236}">
                        <a16:creationId xmlns:a16="http://schemas.microsoft.com/office/drawing/2014/main" id="{33C7470F-D3D3-4EFC-8CE3-367BB4187810}"/>
                      </a:ext>
                    </a:extLst>
                  </p:cNvPr>
                  <p:cNvCxnSpPr>
                    <a:cxnSpLocks/>
                    <a:stCxn id="129" idx="6"/>
                    <a:endCxn id="131" idx="2"/>
                  </p:cNvCxnSpPr>
                  <p:nvPr/>
                </p:nvCxnSpPr>
                <p:spPr>
                  <a:xfrm flipV="1">
                    <a:off x="2607071" y="3104043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Gerader Verbinder 139">
                    <a:extLst>
                      <a:ext uri="{FF2B5EF4-FFF2-40B4-BE49-F238E27FC236}">
                        <a16:creationId xmlns:a16="http://schemas.microsoft.com/office/drawing/2014/main" id="{A9848095-7B00-4CA7-9E29-D5E6ED88D478}"/>
                      </a:ext>
                    </a:extLst>
                  </p:cNvPr>
                  <p:cNvCxnSpPr>
                    <a:cxnSpLocks/>
                    <a:stCxn id="133" idx="2"/>
                    <a:endCxn id="130" idx="6"/>
                  </p:cNvCxnSpPr>
                  <p:nvPr/>
                </p:nvCxnSpPr>
                <p:spPr>
                  <a:xfrm flipH="1" flipV="1">
                    <a:off x="7114631" y="2085997"/>
                    <a:ext cx="3817042" cy="461786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Gerader Verbinder 140">
                    <a:extLst>
                      <a:ext uri="{FF2B5EF4-FFF2-40B4-BE49-F238E27FC236}">
                        <a16:creationId xmlns:a16="http://schemas.microsoft.com/office/drawing/2014/main" id="{1D2B3A2C-757B-4027-9BED-7CA46B2209F1}"/>
                      </a:ext>
                    </a:extLst>
                  </p:cNvPr>
                  <p:cNvCxnSpPr>
                    <a:cxnSpLocks/>
                    <a:stCxn id="133" idx="2"/>
                    <a:endCxn id="131" idx="6"/>
                  </p:cNvCxnSpPr>
                  <p:nvPr/>
                </p:nvCxnSpPr>
                <p:spPr>
                  <a:xfrm flipH="1">
                    <a:off x="7114631" y="2547783"/>
                    <a:ext cx="3817042" cy="556260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Gerader Verbinder 141">
                    <a:extLst>
                      <a:ext uri="{FF2B5EF4-FFF2-40B4-BE49-F238E27FC236}">
                        <a16:creationId xmlns:a16="http://schemas.microsoft.com/office/drawing/2014/main" id="{16AC7757-AD6D-4691-9113-230E94CF06D6}"/>
                      </a:ext>
                    </a:extLst>
                  </p:cNvPr>
                  <p:cNvCxnSpPr>
                    <a:cxnSpLocks/>
                    <a:stCxn id="133" idx="2"/>
                    <a:endCxn id="132" idx="6"/>
                  </p:cNvCxnSpPr>
                  <p:nvPr/>
                </p:nvCxnSpPr>
                <p:spPr>
                  <a:xfrm flipH="1">
                    <a:off x="7114631" y="2547783"/>
                    <a:ext cx="3817042" cy="1574306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Gerader Verbinder 142">
                    <a:extLst>
                      <a:ext uri="{FF2B5EF4-FFF2-40B4-BE49-F238E27FC236}">
                        <a16:creationId xmlns:a16="http://schemas.microsoft.com/office/drawing/2014/main" id="{3404FDC3-77C3-40AD-9747-92C58F6A6D64}"/>
                      </a:ext>
                    </a:extLst>
                  </p:cNvPr>
                  <p:cNvCxnSpPr>
                    <a:cxnSpLocks/>
                    <a:stCxn id="130" idx="6"/>
                    <a:endCxn id="134" idx="2"/>
                  </p:cNvCxnSpPr>
                  <p:nvPr/>
                </p:nvCxnSpPr>
                <p:spPr>
                  <a:xfrm>
                    <a:off x="7114631" y="2085997"/>
                    <a:ext cx="3840857" cy="1479832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Gerader Verbinder 143">
                    <a:extLst>
                      <a:ext uri="{FF2B5EF4-FFF2-40B4-BE49-F238E27FC236}">
                        <a16:creationId xmlns:a16="http://schemas.microsoft.com/office/drawing/2014/main" id="{8E2608A2-F555-47B9-979B-CB7EE392E9DD}"/>
                      </a:ext>
                    </a:extLst>
                  </p:cNvPr>
                  <p:cNvCxnSpPr>
                    <a:cxnSpLocks/>
                    <a:stCxn id="134" idx="2"/>
                    <a:endCxn id="131" idx="6"/>
                  </p:cNvCxnSpPr>
                  <p:nvPr/>
                </p:nvCxnSpPr>
                <p:spPr>
                  <a:xfrm flipH="1" flipV="1">
                    <a:off x="7114631" y="3104043"/>
                    <a:ext cx="3840857" cy="461786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6" name="Gerader Verbinder 115">
                  <a:extLst>
                    <a:ext uri="{FF2B5EF4-FFF2-40B4-BE49-F238E27FC236}">
                      <a16:creationId xmlns:a16="http://schemas.microsoft.com/office/drawing/2014/main" id="{F6FBB241-15A8-4F9A-855C-BFBF3C1F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1690688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Gerader Verbinder 116">
                  <a:extLst>
                    <a:ext uri="{FF2B5EF4-FFF2-40B4-BE49-F238E27FC236}">
                      <a16:creationId xmlns:a16="http://schemas.microsoft.com/office/drawing/2014/main" id="{F54AE247-44AD-4516-8750-39E6936A63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2708734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Gerader Verbinder 117">
                  <a:extLst>
                    <a:ext uri="{FF2B5EF4-FFF2-40B4-BE49-F238E27FC236}">
                      <a16:creationId xmlns:a16="http://schemas.microsoft.com/office/drawing/2014/main" id="{41B0CAA6-0FFC-4862-AC42-839DEC823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3726780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Gerader Verbinder 118">
                  <a:extLst>
                    <a:ext uri="{FF2B5EF4-FFF2-40B4-BE49-F238E27FC236}">
                      <a16:creationId xmlns:a16="http://schemas.microsoft.com/office/drawing/2014/main" id="{2DF8D359-E339-4EF5-86B4-B705FE1A7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42113" y="2175334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Gerader Verbinder 119">
                  <a:extLst>
                    <a:ext uri="{FF2B5EF4-FFF2-40B4-BE49-F238E27FC236}">
                      <a16:creationId xmlns:a16="http://schemas.microsoft.com/office/drawing/2014/main" id="{F558B544-433C-4830-ABBB-F5C86CB07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1160" y="3193380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Textfeld 120">
                  <a:extLst>
                    <a:ext uri="{FF2B5EF4-FFF2-40B4-BE49-F238E27FC236}">
                      <a16:creationId xmlns:a16="http://schemas.microsoft.com/office/drawing/2014/main" id="{88215A35-F72A-4489-9513-337FAE8948E2}"/>
                    </a:ext>
                  </a:extLst>
                </p:cNvPr>
                <p:cNvSpPr txBox="1"/>
                <p:nvPr/>
              </p:nvSpPr>
              <p:spPr>
                <a:xfrm>
                  <a:off x="6294257" y="1905787"/>
                  <a:ext cx="114230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2" name="Textfeld 121">
                  <a:extLst>
                    <a:ext uri="{FF2B5EF4-FFF2-40B4-BE49-F238E27FC236}">
                      <a16:creationId xmlns:a16="http://schemas.microsoft.com/office/drawing/2014/main" id="{242D105E-BC41-458C-8CF2-F58E5D3ABA88}"/>
                    </a:ext>
                  </a:extLst>
                </p:cNvPr>
                <p:cNvSpPr txBox="1"/>
                <p:nvPr/>
              </p:nvSpPr>
              <p:spPr>
                <a:xfrm>
                  <a:off x="6277442" y="2931019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3" name="Textfeld 122">
                  <a:extLst>
                    <a:ext uri="{FF2B5EF4-FFF2-40B4-BE49-F238E27FC236}">
                      <a16:creationId xmlns:a16="http://schemas.microsoft.com/office/drawing/2014/main" id="{AE96233E-6FA1-4A26-A287-AEEAB9882F1E}"/>
                    </a:ext>
                  </a:extLst>
                </p:cNvPr>
                <p:cNvSpPr txBox="1"/>
                <p:nvPr/>
              </p:nvSpPr>
              <p:spPr>
                <a:xfrm>
                  <a:off x="6267912" y="3934939"/>
                  <a:ext cx="193442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4" name="Textfeld 123">
                  <a:extLst>
                    <a:ext uri="{FF2B5EF4-FFF2-40B4-BE49-F238E27FC236}">
                      <a16:creationId xmlns:a16="http://schemas.microsoft.com/office/drawing/2014/main" id="{EE8FABE6-3D0F-47E5-ADB1-B9CF2BCEE903}"/>
                    </a:ext>
                  </a:extLst>
                </p:cNvPr>
                <p:cNvSpPr txBox="1"/>
                <p:nvPr/>
              </p:nvSpPr>
              <p:spPr>
                <a:xfrm>
                  <a:off x="10914523" y="2386317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5" name="Textfeld 124">
                  <a:extLst>
                    <a:ext uri="{FF2B5EF4-FFF2-40B4-BE49-F238E27FC236}">
                      <a16:creationId xmlns:a16="http://schemas.microsoft.com/office/drawing/2014/main" id="{5B012BCB-F4B7-470C-A48A-2F5EDA4D6EEE}"/>
                    </a:ext>
                  </a:extLst>
                </p:cNvPr>
                <p:cNvSpPr txBox="1"/>
                <p:nvPr/>
              </p:nvSpPr>
              <p:spPr>
                <a:xfrm>
                  <a:off x="10960251" y="3417453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26" name="Gerader Verbinder 125">
                  <a:extLst>
                    <a:ext uri="{FF2B5EF4-FFF2-40B4-BE49-F238E27FC236}">
                      <a16:creationId xmlns:a16="http://schemas.microsoft.com/office/drawing/2014/main" id="{6A5A6A4C-764C-432A-8504-6B83EFD1DD8D}"/>
                    </a:ext>
                  </a:extLst>
                </p:cNvPr>
                <p:cNvCxnSpPr>
                  <a:cxnSpLocks/>
                  <a:stCxn id="129" idx="6"/>
                  <a:endCxn id="123" idx="1"/>
                </p:cNvCxnSpPr>
                <p:nvPr/>
              </p:nvCxnSpPr>
              <p:spPr>
                <a:xfrm>
                  <a:off x="2611834" y="3569555"/>
                  <a:ext cx="3656078" cy="534661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Gerader Verbinder 126">
                  <a:extLst>
                    <a:ext uri="{FF2B5EF4-FFF2-40B4-BE49-F238E27FC236}">
                      <a16:creationId xmlns:a16="http://schemas.microsoft.com/office/drawing/2014/main" id="{C57DCD42-9FC9-4AE3-92FE-29C00ADFCEAC}"/>
                    </a:ext>
                  </a:extLst>
                </p:cNvPr>
                <p:cNvCxnSpPr>
                  <a:cxnSpLocks/>
                  <a:endCxn id="134" idx="2"/>
                </p:cNvCxnSpPr>
                <p:nvPr/>
              </p:nvCxnSpPr>
              <p:spPr>
                <a:xfrm flipV="1">
                  <a:off x="7130611" y="3565829"/>
                  <a:ext cx="3829640" cy="556260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2AFBFB0E-8B2B-4A5E-A0E9-59BD1C688996}"/>
                  </a:ext>
                </a:extLst>
              </p:cNvPr>
              <p:cNvSpPr txBox="1"/>
              <p:nvPr/>
            </p:nvSpPr>
            <p:spPr>
              <a:xfrm>
                <a:off x="1775528" y="2386317"/>
                <a:ext cx="372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C59C289C-719D-4298-A6A0-31F26449FB2E}"/>
                  </a:ext>
                </a:extLst>
              </p:cNvPr>
              <p:cNvSpPr txBox="1"/>
              <p:nvPr/>
            </p:nvSpPr>
            <p:spPr>
              <a:xfrm>
                <a:off x="1746105" y="3388226"/>
                <a:ext cx="372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/>
                  <p:nvPr/>
                </p:nvSpPr>
                <p:spPr>
                  <a:xfrm rot="21132359">
                    <a:off x="3170821" y="2072989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200" i="1" baseline="-2500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32359">
                    <a:off x="3170821" y="2072989"/>
                    <a:ext cx="647700" cy="37069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/>
                  <p:nvPr/>
                </p:nvSpPr>
                <p:spPr>
                  <a:xfrm rot="537625">
                    <a:off x="3307486" y="2413637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 baseline="-2500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37625">
                    <a:off x="3307486" y="2413637"/>
                    <a:ext cx="647700" cy="37069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/>
                  <p:nvPr/>
                </p:nvSpPr>
                <p:spPr>
                  <a:xfrm rot="1034911">
                    <a:off x="3102363" y="2668296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de-DE" sz="1200" i="1" baseline="-2500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34911">
                    <a:off x="3102363" y="2668296"/>
                    <a:ext cx="647700" cy="37069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/>
                  <p:nvPr/>
                </p:nvSpPr>
                <p:spPr>
                  <a:xfrm rot="20305657">
                    <a:off x="2633991" y="2969267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305657">
                    <a:off x="2633991" y="2969267"/>
                    <a:ext cx="647700" cy="3706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/>
                  <p:nvPr/>
                </p:nvSpPr>
                <p:spPr>
                  <a:xfrm rot="21244584">
                    <a:off x="3089178" y="3102175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244584">
                    <a:off x="3089178" y="3102175"/>
                    <a:ext cx="647700" cy="37069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/>
                  <p:nvPr/>
                </p:nvSpPr>
                <p:spPr>
                  <a:xfrm rot="473313">
                    <a:off x="3141361" y="3386660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73313">
                    <a:off x="3141361" y="3386660"/>
                    <a:ext cx="647700" cy="37069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/>
                  <p:nvPr/>
                </p:nvSpPr>
                <p:spPr>
                  <a:xfrm rot="20268254">
                    <a:off x="7484695" y="3353599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268254">
                    <a:off x="7484695" y="3353599"/>
                    <a:ext cx="647700" cy="37069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/>
                  <p:nvPr/>
                </p:nvSpPr>
                <p:spPr>
                  <a:xfrm rot="20861327">
                    <a:off x="7608112" y="3634102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861327">
                    <a:off x="7608112" y="3634102"/>
                    <a:ext cx="647700" cy="37069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/>
                  <p:nvPr/>
                </p:nvSpPr>
                <p:spPr>
                  <a:xfrm rot="21121081">
                    <a:off x="7620798" y="2612694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21081">
                    <a:off x="7620798" y="2612694"/>
                    <a:ext cx="647700" cy="37069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/>
                  <p:nvPr/>
                </p:nvSpPr>
                <p:spPr>
                  <a:xfrm rot="430678">
                    <a:off x="7632968" y="2907737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30678">
                    <a:off x="7632968" y="2907737"/>
                    <a:ext cx="647700" cy="37069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/>
                  <p:nvPr/>
                </p:nvSpPr>
                <p:spPr>
                  <a:xfrm rot="406972">
                    <a:off x="7866294" y="1906085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06972">
                    <a:off x="7866294" y="1906085"/>
                    <a:ext cx="647700" cy="37069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/>
                  <p:nvPr/>
                </p:nvSpPr>
                <p:spPr>
                  <a:xfrm rot="1017930">
                    <a:off x="7806681" y="2249108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17930">
                    <a:off x="7806681" y="2249108"/>
                    <a:ext cx="647700" cy="37069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/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/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7" name="Gerader Verbinder 146">
              <a:extLst>
                <a:ext uri="{FF2B5EF4-FFF2-40B4-BE49-F238E27FC236}">
                  <a16:creationId xmlns:a16="http://schemas.microsoft.com/office/drawing/2014/main" id="{C582FAF7-9409-4F15-BF97-B071CF99AB64}"/>
                </a:ext>
              </a:extLst>
            </p:cNvPr>
            <p:cNvCxnSpPr>
              <a:cxnSpLocks/>
              <a:stCxn id="145" idx="6"/>
              <a:endCxn id="124" idx="1"/>
            </p:cNvCxnSpPr>
            <p:nvPr/>
          </p:nvCxnSpPr>
          <p:spPr>
            <a:xfrm flipV="1">
              <a:off x="6603831" y="1922347"/>
              <a:ext cx="3708660" cy="1965863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r Verbinder 147">
              <a:extLst>
                <a:ext uri="{FF2B5EF4-FFF2-40B4-BE49-F238E27FC236}">
                  <a16:creationId xmlns:a16="http://schemas.microsoft.com/office/drawing/2014/main" id="{F157410B-556D-40C7-BEBE-E45DE238C6C2}"/>
                </a:ext>
              </a:extLst>
            </p:cNvPr>
            <p:cNvCxnSpPr>
              <a:cxnSpLocks/>
              <a:stCxn id="145" idx="6"/>
              <a:endCxn id="125" idx="1"/>
            </p:cNvCxnSpPr>
            <p:nvPr/>
          </p:nvCxnSpPr>
          <p:spPr>
            <a:xfrm flipV="1">
              <a:off x="6603831" y="2714254"/>
              <a:ext cx="3753478" cy="1173956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/>
                <p:nvPr/>
              </p:nvSpPr>
              <p:spPr>
                <a:xfrm rot="19639608">
                  <a:off x="7256125" y="3064312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7256125" y="3064312"/>
                  <a:ext cx="634819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/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Gerader Verbinder 155">
              <a:extLst>
                <a:ext uri="{FF2B5EF4-FFF2-40B4-BE49-F238E27FC236}">
                  <a16:creationId xmlns:a16="http://schemas.microsoft.com/office/drawing/2014/main" id="{86A0C66E-F4B7-463A-9CC4-F9BE20DED245}"/>
                </a:ext>
              </a:extLst>
            </p:cNvPr>
            <p:cNvCxnSpPr>
              <a:cxnSpLocks/>
              <a:stCxn id="146" idx="6"/>
              <a:endCxn id="121" idx="1"/>
            </p:cNvCxnSpPr>
            <p:nvPr/>
          </p:nvCxnSpPr>
          <p:spPr>
            <a:xfrm flipV="1">
              <a:off x="2169423" y="1553302"/>
              <a:ext cx="3614687" cy="2334908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r Verbinder 156">
              <a:extLst>
                <a:ext uri="{FF2B5EF4-FFF2-40B4-BE49-F238E27FC236}">
                  <a16:creationId xmlns:a16="http://schemas.microsoft.com/office/drawing/2014/main" id="{808448DC-DC43-42EF-BB47-4213C7960F8D}"/>
                </a:ext>
              </a:extLst>
            </p:cNvPr>
            <p:cNvCxnSpPr>
              <a:cxnSpLocks/>
              <a:stCxn id="146" idx="6"/>
              <a:endCxn id="122" idx="1"/>
            </p:cNvCxnSpPr>
            <p:nvPr/>
          </p:nvCxnSpPr>
          <p:spPr>
            <a:xfrm flipV="1">
              <a:off x="2169423" y="2340675"/>
              <a:ext cx="3598206" cy="1547535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r Verbinder 157">
              <a:extLst>
                <a:ext uri="{FF2B5EF4-FFF2-40B4-BE49-F238E27FC236}">
                  <a16:creationId xmlns:a16="http://schemas.microsoft.com/office/drawing/2014/main" id="{F380E952-DF26-4DD6-AB0A-52996938DD32}"/>
                </a:ext>
              </a:extLst>
            </p:cNvPr>
            <p:cNvCxnSpPr>
              <a:cxnSpLocks/>
              <a:stCxn id="146" idx="6"/>
              <a:endCxn id="123" idx="1"/>
            </p:cNvCxnSpPr>
            <p:nvPr/>
          </p:nvCxnSpPr>
          <p:spPr>
            <a:xfrm flipV="1">
              <a:off x="2169423" y="3111680"/>
              <a:ext cx="3588866" cy="776530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/>
                <p:nvPr/>
              </p:nvSpPr>
              <p:spPr>
                <a:xfrm rot="19639608">
                  <a:off x="2970331" y="2898523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2970331" y="2898523"/>
                  <a:ext cx="634819" cy="2846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/>
                <p:nvPr/>
              </p:nvSpPr>
              <p:spPr>
                <a:xfrm rot="19639608">
                  <a:off x="3229110" y="3020170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3229110" y="3020170"/>
                  <a:ext cx="634819" cy="28469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/>
                <p:nvPr/>
              </p:nvSpPr>
              <p:spPr>
                <a:xfrm rot="20526048">
                  <a:off x="3422430" y="3276037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26048">
                  <a:off x="3422430" y="3276037"/>
                  <a:ext cx="634819" cy="28469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uppieren 161">
            <a:extLst>
              <a:ext uri="{FF2B5EF4-FFF2-40B4-BE49-F238E27FC236}">
                <a16:creationId xmlns:a16="http://schemas.microsoft.com/office/drawing/2014/main" id="{C214CFD6-5576-4E15-8BEC-175252A8C4E6}"/>
              </a:ext>
            </a:extLst>
          </p:cNvPr>
          <p:cNvGrpSpPr/>
          <p:nvPr/>
        </p:nvGrpSpPr>
        <p:grpSpPr>
          <a:xfrm>
            <a:off x="1046063" y="4427826"/>
            <a:ext cx="10377960" cy="1844036"/>
            <a:chOff x="1366547" y="4484644"/>
            <a:chExt cx="10377960" cy="18440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/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/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blipFill>
                  <a:blip r:embed="rId24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Slide Number Placeholder 4">
            <a:extLst>
              <a:ext uri="{FF2B5EF4-FFF2-40B4-BE49-F238E27FC236}">
                <a16:creationId xmlns:a16="http://schemas.microsoft.com/office/drawing/2014/main" id="{D048CE21-518B-464B-9BF9-0FDE4036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14034469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81F1FC4-D70A-4644-9AD3-C9CD7C502744}">
  <we:reference id="wa104380862" version="1.5.0.0" store="de-DE" storeType="OMEX"/>
  <we:alternateReferences>
    <we:reference id="WA104380862" version="1.5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1535</Words>
  <Application>Microsoft Office PowerPoint</Application>
  <PresentationFormat>Breitbild</PresentationFormat>
  <Paragraphs>374</Paragraphs>
  <Slides>34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0" baseType="lpstr">
      <vt:lpstr>Arial</vt:lpstr>
      <vt:lpstr>Calibri</vt:lpstr>
      <vt:lpstr>Cambria Math</vt:lpstr>
      <vt:lpstr>Gill Sans MT</vt:lpstr>
      <vt:lpstr>Wingdings</vt:lpstr>
      <vt:lpstr>Paket</vt:lpstr>
      <vt:lpstr>PowerPoint-Präsentation</vt:lpstr>
      <vt:lpstr>Faltende neuronale netze</vt:lpstr>
      <vt:lpstr>PowerPoint-Präsentation</vt:lpstr>
      <vt:lpstr>Übersicht über Maschinelles Lernen</vt:lpstr>
      <vt:lpstr>Übersicht über Maschinelles Lernen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Faltende neuronale netze</dc:title>
  <dc:creator>Holger Jank</dc:creator>
  <cp:lastModifiedBy>Holger Jank</cp:lastModifiedBy>
  <cp:revision>394</cp:revision>
  <dcterms:created xsi:type="dcterms:W3CDTF">2022-03-13T11:23:14Z</dcterms:created>
  <dcterms:modified xsi:type="dcterms:W3CDTF">2022-04-06T13:15:49Z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